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313" r:id="rId12"/>
    <p:sldId id="319" r:id="rId13"/>
    <p:sldId id="314" r:id="rId14"/>
    <p:sldId id="315" r:id="rId15"/>
    <p:sldId id="316" r:id="rId16"/>
    <p:sldId id="317" r:id="rId17"/>
    <p:sldId id="318" r:id="rId18"/>
    <p:sldId id="269" r:id="rId19"/>
  </p:sldIdLst>
  <p:sldSz cx="9144000" cy="5143500" type="screen16x9"/>
  <p:notesSz cx="6858000" cy="9144000"/>
  <p:embeddedFontLst>
    <p:embeddedFont>
      <p:font typeface="Bebas Neue" panose="020B0606020202050201" pitchFamily="34" charset="0"/>
      <p:regular r:id="rId21"/>
    </p:embeddedFont>
    <p:embeddedFont>
      <p:font typeface="Michroma" panose="020B0604020202020204" charset="0"/>
      <p:regular r:id="rId22"/>
    </p:embeddedFont>
    <p:embeddedFont>
      <p:font typeface="Montserrat" panose="00000500000000000000" pitchFamily="2" charset="0"/>
      <p:regular r:id="rId23"/>
      <p:bold r:id="rId24"/>
      <p:italic r:id="rId25"/>
      <p:boldItalic r:id="rId26"/>
    </p:embeddedFont>
    <p:embeddedFont>
      <p:font typeface="Roboto Condensed Light" panose="02000000000000000000"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406587-358C-4513-80B0-0D7BAC55257E}">
  <a:tblStyle styleId="{7C406587-358C-4513-80B0-0D7BAC5525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6" autoAdjust="0"/>
    <p:restoredTop sz="81504" autoAdjust="0"/>
  </p:normalViewPr>
  <p:slideViewPr>
    <p:cSldViewPr snapToGrid="0">
      <p:cViewPr varScale="1">
        <p:scale>
          <a:sx n="71" d="100"/>
          <a:sy n="71" d="100"/>
        </p:scale>
        <p:origin x="13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esktop\Data%20Analytics%20Program\Intro%20to%20Data%20Analytics\Exercise%20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f0f2575e69b13746/Desktop/Data%20Analyst%20project/Exercise%201.8.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f0f2575e69b13746/Desktop/Data%20Analyst%20project/Exercise%201.8.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[Exercise 1.9.xlsx]sheet4!PivotTable1</c:name>
    <c:fmtId val="25"/>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sheet4!$B$3</c:f>
              <c:strCache>
                <c:ptCount val="1"/>
                <c:pt idx="0">
                  <c:v>Sum of NA_Sales</c:v>
                </c:pt>
              </c:strCache>
            </c:strRef>
          </c:tx>
          <c:spPr>
            <a:solidFill>
              <a:schemeClr val="accent1">
                <a:shade val="58000"/>
              </a:schemeClr>
            </a:solidFill>
            <a:ln>
              <a:noFill/>
            </a:ln>
            <a:effectLst/>
          </c:spPr>
          <c:invertIfNegative val="0"/>
          <c:cat>
            <c:strRef>
              <c:f>sheet4!$A$4:$A$16</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sheet4!$B$4:$B$16</c:f>
              <c:numCache>
                <c:formatCode>General</c:formatCode>
                <c:ptCount val="12"/>
                <c:pt idx="0">
                  <c:v>877.82999999999652</c:v>
                </c:pt>
                <c:pt idx="1">
                  <c:v>105.39999999999998</c:v>
                </c:pt>
                <c:pt idx="2">
                  <c:v>223.59</c:v>
                </c:pt>
                <c:pt idx="3">
                  <c:v>410.24000000000012</c:v>
                </c:pt>
                <c:pt idx="4">
                  <c:v>447.04999999999961</c:v>
                </c:pt>
                <c:pt idx="5">
                  <c:v>123.78000000000007</c:v>
                </c:pt>
                <c:pt idx="6">
                  <c:v>359.41999999999962</c:v>
                </c:pt>
                <c:pt idx="7">
                  <c:v>327.27999999999923</c:v>
                </c:pt>
                <c:pt idx="8">
                  <c:v>582.59999999999809</c:v>
                </c:pt>
                <c:pt idx="9">
                  <c:v>183.31000000000009</c:v>
                </c:pt>
                <c:pt idx="10">
                  <c:v>683.34999999999809</c:v>
                </c:pt>
                <c:pt idx="11">
                  <c:v>68.699999999999989</c:v>
                </c:pt>
              </c:numCache>
            </c:numRef>
          </c:val>
          <c:extLst>
            <c:ext xmlns:c16="http://schemas.microsoft.com/office/drawing/2014/chart" uri="{C3380CC4-5D6E-409C-BE32-E72D297353CC}">
              <c16:uniqueId val="{00000000-56DC-44AB-9157-CF4E5972B7E6}"/>
            </c:ext>
          </c:extLst>
        </c:ser>
        <c:ser>
          <c:idx val="1"/>
          <c:order val="1"/>
          <c:tx>
            <c:strRef>
              <c:f>sheet4!$C$3</c:f>
              <c:strCache>
                <c:ptCount val="1"/>
                <c:pt idx="0">
                  <c:v>Sum of EU_Sales</c:v>
                </c:pt>
              </c:strCache>
            </c:strRef>
          </c:tx>
          <c:spPr>
            <a:solidFill>
              <a:schemeClr val="accent1">
                <a:shade val="86000"/>
              </a:schemeClr>
            </a:solidFill>
            <a:ln>
              <a:noFill/>
            </a:ln>
            <a:effectLst/>
          </c:spPr>
          <c:invertIfNegative val="0"/>
          <c:cat>
            <c:strRef>
              <c:f>sheet4!$A$4:$A$16</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sheet4!$C$4:$C$16</c:f>
              <c:numCache>
                <c:formatCode>General</c:formatCode>
                <c:ptCount val="12"/>
                <c:pt idx="0">
                  <c:v>524.99999999999363</c:v>
                </c:pt>
                <c:pt idx="1">
                  <c:v>63.91</c:v>
                </c:pt>
                <c:pt idx="2">
                  <c:v>101.32</c:v>
                </c:pt>
                <c:pt idx="3">
                  <c:v>215.98000000000013</c:v>
                </c:pt>
                <c:pt idx="4">
                  <c:v>201.63000000000017</c:v>
                </c:pt>
                <c:pt idx="5">
                  <c:v>50.780000000000037</c:v>
                </c:pt>
                <c:pt idx="6">
                  <c:v>238.39000000000033</c:v>
                </c:pt>
                <c:pt idx="7">
                  <c:v>188.06000000000006</c:v>
                </c:pt>
                <c:pt idx="8">
                  <c:v>313.26999999999902</c:v>
                </c:pt>
                <c:pt idx="9">
                  <c:v>113.38000000000004</c:v>
                </c:pt>
                <c:pt idx="10">
                  <c:v>376.84999999999945</c:v>
                </c:pt>
                <c:pt idx="11">
                  <c:v>45.340000000000039</c:v>
                </c:pt>
              </c:numCache>
            </c:numRef>
          </c:val>
          <c:extLst>
            <c:ext xmlns:c16="http://schemas.microsoft.com/office/drawing/2014/chart" uri="{C3380CC4-5D6E-409C-BE32-E72D297353CC}">
              <c16:uniqueId val="{00000001-56DC-44AB-9157-CF4E5972B7E6}"/>
            </c:ext>
          </c:extLst>
        </c:ser>
        <c:ser>
          <c:idx val="2"/>
          <c:order val="2"/>
          <c:tx>
            <c:strRef>
              <c:f>sheet4!$D$3</c:f>
              <c:strCache>
                <c:ptCount val="1"/>
                <c:pt idx="0">
                  <c:v>Sum of JP_Sales</c:v>
                </c:pt>
              </c:strCache>
            </c:strRef>
          </c:tx>
          <c:spPr>
            <a:solidFill>
              <a:schemeClr val="accent1">
                <a:tint val="86000"/>
              </a:schemeClr>
            </a:solidFill>
            <a:ln>
              <a:noFill/>
            </a:ln>
            <a:effectLst/>
          </c:spPr>
          <c:invertIfNegative val="0"/>
          <c:cat>
            <c:strRef>
              <c:f>sheet4!$A$4:$A$16</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sheet4!$D$4:$D$16</c:f>
              <c:numCache>
                <c:formatCode>General</c:formatCode>
                <c:ptCount val="12"/>
                <c:pt idx="0">
                  <c:v>159.95000000000036</c:v>
                </c:pt>
                <c:pt idx="1">
                  <c:v>50.270000000000046</c:v>
                </c:pt>
                <c:pt idx="2">
                  <c:v>87.350000000000151</c:v>
                </c:pt>
                <c:pt idx="3">
                  <c:v>107.76000000000002</c:v>
                </c:pt>
                <c:pt idx="4">
                  <c:v>130.77000000000018</c:v>
                </c:pt>
                <c:pt idx="5">
                  <c:v>57.310000000000016</c:v>
                </c:pt>
                <c:pt idx="6">
                  <c:v>56.690000000000026</c:v>
                </c:pt>
                <c:pt idx="7">
                  <c:v>352.30999999999926</c:v>
                </c:pt>
                <c:pt idx="8">
                  <c:v>38.280000000000051</c:v>
                </c:pt>
                <c:pt idx="9">
                  <c:v>63.700000000000045</c:v>
                </c:pt>
                <c:pt idx="10">
                  <c:v>135.37000000000012</c:v>
                </c:pt>
                <c:pt idx="11">
                  <c:v>49.459999999999987</c:v>
                </c:pt>
              </c:numCache>
            </c:numRef>
          </c:val>
          <c:extLst>
            <c:ext xmlns:c16="http://schemas.microsoft.com/office/drawing/2014/chart" uri="{C3380CC4-5D6E-409C-BE32-E72D297353CC}">
              <c16:uniqueId val="{00000002-56DC-44AB-9157-CF4E5972B7E6}"/>
            </c:ext>
          </c:extLst>
        </c:ser>
        <c:ser>
          <c:idx val="3"/>
          <c:order val="3"/>
          <c:tx>
            <c:strRef>
              <c:f>sheet4!$E$3</c:f>
              <c:strCache>
                <c:ptCount val="1"/>
                <c:pt idx="0">
                  <c:v>Sum of Other_Sales</c:v>
                </c:pt>
              </c:strCache>
            </c:strRef>
          </c:tx>
          <c:spPr>
            <a:solidFill>
              <a:schemeClr val="accent1">
                <a:tint val="58000"/>
              </a:schemeClr>
            </a:solidFill>
            <a:ln>
              <a:noFill/>
            </a:ln>
            <a:effectLst/>
          </c:spPr>
          <c:invertIfNegative val="0"/>
          <c:cat>
            <c:strRef>
              <c:f>sheet4!$A$4:$A$16</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sheet4!$E$4:$E$16</c:f>
              <c:numCache>
                <c:formatCode>General</c:formatCode>
                <c:ptCount val="12"/>
                <c:pt idx="0">
                  <c:v>192.79000000000016</c:v>
                </c:pt>
                <c:pt idx="1">
                  <c:v>19.190000000000008</c:v>
                </c:pt>
                <c:pt idx="2">
                  <c:v>37.880000000000045</c:v>
                </c:pt>
                <c:pt idx="3">
                  <c:v>79.510000000000232</c:v>
                </c:pt>
                <c:pt idx="4">
                  <c:v>52.069999999999951</c:v>
                </c:pt>
                <c:pt idx="5">
                  <c:v>13.719999999999956</c:v>
                </c:pt>
                <c:pt idx="6">
                  <c:v>77.82000000000032</c:v>
                </c:pt>
                <c:pt idx="7">
                  <c:v>63.219999999999878</c:v>
                </c:pt>
                <c:pt idx="8">
                  <c:v>103.09000000000047</c:v>
                </c:pt>
                <c:pt idx="9">
                  <c:v>33.65000000000007</c:v>
                </c:pt>
                <c:pt idx="10">
                  <c:v>136.7300000000005</c:v>
                </c:pt>
                <c:pt idx="11">
                  <c:v>12.139999999999949</c:v>
                </c:pt>
              </c:numCache>
            </c:numRef>
          </c:val>
          <c:extLst>
            <c:ext xmlns:c16="http://schemas.microsoft.com/office/drawing/2014/chart" uri="{C3380CC4-5D6E-409C-BE32-E72D297353CC}">
              <c16:uniqueId val="{00000003-56DC-44AB-9157-CF4E5972B7E6}"/>
            </c:ext>
          </c:extLst>
        </c:ser>
        <c:dLbls>
          <c:showLegendKey val="0"/>
          <c:showVal val="0"/>
          <c:showCatName val="0"/>
          <c:showSerName val="0"/>
          <c:showPercent val="0"/>
          <c:showBubbleSize val="0"/>
        </c:dLbls>
        <c:gapWidth val="150"/>
        <c:overlap val="100"/>
        <c:axId val="16614383"/>
        <c:axId val="16615343"/>
      </c:barChart>
      <c:catAx>
        <c:axId val="16614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15343"/>
        <c:crosses val="autoZero"/>
        <c:auto val="1"/>
        <c:lblAlgn val="ctr"/>
        <c:lblOffset val="100"/>
        <c:noMultiLvlLbl val="0"/>
      </c:catAx>
      <c:valAx>
        <c:axId val="166153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143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[Exercise 1.8.xlsx]Sheet6!PivotTable2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000" dirty="0">
                <a:latin typeface="Montserrat" panose="00000500000000000000" pitchFamily="2" charset="0"/>
              </a:rPr>
              <a:t>Regional</a:t>
            </a:r>
            <a:r>
              <a:rPr lang="en-GB" sz="1000" baseline="0" dirty="0">
                <a:latin typeface="Montserrat" panose="00000500000000000000" pitchFamily="2" charset="0"/>
              </a:rPr>
              <a:t> sales figure 2008 -2016</a:t>
            </a:r>
            <a:endParaRPr lang="en-GB" sz="1000" dirty="0">
              <a:latin typeface="Montserrat" panose="00000500000000000000" pitchFamily="2" charset="0"/>
            </a:endParaRPr>
          </a:p>
        </c:rich>
      </c:tx>
      <c:layout>
        <c:manualLayout>
          <c:xMode val="edge"/>
          <c:yMode val="edge"/>
          <c:x val="0.22806933508311461"/>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1264216972878389E-2"/>
          <c:y val="5.3371456165874055E-2"/>
          <c:w val="0.65474846894138228"/>
          <c:h val="0.83998267051358855"/>
        </c:manualLayout>
      </c:layout>
      <c:lineChart>
        <c:grouping val="standard"/>
        <c:varyColors val="0"/>
        <c:ser>
          <c:idx val="0"/>
          <c:order val="0"/>
          <c:tx>
            <c:strRef>
              <c:f>Sheet6!$B$3</c:f>
              <c:strCache>
                <c:ptCount val="1"/>
                <c:pt idx="0">
                  <c:v>Sum of NA_Sales</c:v>
                </c:pt>
              </c:strCache>
            </c:strRef>
          </c:tx>
          <c:spPr>
            <a:ln w="28575" cap="rnd">
              <a:solidFill>
                <a:schemeClr val="accent1">
                  <a:shade val="58000"/>
                </a:schemeClr>
              </a:solidFill>
              <a:round/>
            </a:ln>
            <a:effectLst/>
          </c:spPr>
          <c:marker>
            <c:symbol val="none"/>
          </c:marker>
          <c:cat>
            <c:strRef>
              <c:f>Sheet6!$A$4:$A$13</c:f>
              <c:strCache>
                <c:ptCount val="9"/>
                <c:pt idx="0">
                  <c:v>2008</c:v>
                </c:pt>
                <c:pt idx="1">
                  <c:v>2009</c:v>
                </c:pt>
                <c:pt idx="2">
                  <c:v>2010</c:v>
                </c:pt>
                <c:pt idx="3">
                  <c:v>2011</c:v>
                </c:pt>
                <c:pt idx="4">
                  <c:v>2012</c:v>
                </c:pt>
                <c:pt idx="5">
                  <c:v>2013</c:v>
                </c:pt>
                <c:pt idx="6">
                  <c:v>2014</c:v>
                </c:pt>
                <c:pt idx="7">
                  <c:v>2015</c:v>
                </c:pt>
                <c:pt idx="8">
                  <c:v>2016</c:v>
                </c:pt>
              </c:strCache>
            </c:strRef>
          </c:cat>
          <c:val>
            <c:numRef>
              <c:f>Sheet6!$B$4:$B$13</c:f>
              <c:numCache>
                <c:formatCode>General</c:formatCode>
                <c:ptCount val="9"/>
                <c:pt idx="0">
                  <c:v>351.40999999999991</c:v>
                </c:pt>
                <c:pt idx="1">
                  <c:v>338.81999999999988</c:v>
                </c:pt>
                <c:pt idx="2">
                  <c:v>304.15000000000066</c:v>
                </c:pt>
                <c:pt idx="3">
                  <c:v>241.06000000000049</c:v>
                </c:pt>
                <c:pt idx="4">
                  <c:v>154.96</c:v>
                </c:pt>
                <c:pt idx="5">
                  <c:v>154.77000000000001</c:v>
                </c:pt>
                <c:pt idx="6">
                  <c:v>131.97</c:v>
                </c:pt>
                <c:pt idx="7">
                  <c:v>102.81999999999994</c:v>
                </c:pt>
                <c:pt idx="8">
                  <c:v>22.659999999999997</c:v>
                </c:pt>
              </c:numCache>
            </c:numRef>
          </c:val>
          <c:smooth val="0"/>
          <c:extLst>
            <c:ext xmlns:c16="http://schemas.microsoft.com/office/drawing/2014/chart" uri="{C3380CC4-5D6E-409C-BE32-E72D297353CC}">
              <c16:uniqueId val="{00000000-BDC1-4134-8BBF-ED02A9A478EA}"/>
            </c:ext>
          </c:extLst>
        </c:ser>
        <c:ser>
          <c:idx val="1"/>
          <c:order val="1"/>
          <c:tx>
            <c:strRef>
              <c:f>Sheet6!$C$3</c:f>
              <c:strCache>
                <c:ptCount val="1"/>
                <c:pt idx="0">
                  <c:v>Sum of EU_Sales</c:v>
                </c:pt>
              </c:strCache>
            </c:strRef>
          </c:tx>
          <c:spPr>
            <a:ln w="28575" cap="rnd">
              <a:solidFill>
                <a:schemeClr val="accent1">
                  <a:shade val="86000"/>
                </a:schemeClr>
              </a:solidFill>
              <a:round/>
            </a:ln>
            <a:effectLst/>
          </c:spPr>
          <c:marker>
            <c:symbol val="none"/>
          </c:marker>
          <c:cat>
            <c:strRef>
              <c:f>Sheet6!$A$4:$A$13</c:f>
              <c:strCache>
                <c:ptCount val="9"/>
                <c:pt idx="0">
                  <c:v>2008</c:v>
                </c:pt>
                <c:pt idx="1">
                  <c:v>2009</c:v>
                </c:pt>
                <c:pt idx="2">
                  <c:v>2010</c:v>
                </c:pt>
                <c:pt idx="3">
                  <c:v>2011</c:v>
                </c:pt>
                <c:pt idx="4">
                  <c:v>2012</c:v>
                </c:pt>
                <c:pt idx="5">
                  <c:v>2013</c:v>
                </c:pt>
                <c:pt idx="6">
                  <c:v>2014</c:v>
                </c:pt>
                <c:pt idx="7">
                  <c:v>2015</c:v>
                </c:pt>
                <c:pt idx="8">
                  <c:v>2016</c:v>
                </c:pt>
              </c:strCache>
            </c:strRef>
          </c:cat>
          <c:val>
            <c:numRef>
              <c:f>Sheet6!$C$4:$C$13</c:f>
              <c:numCache>
                <c:formatCode>General</c:formatCode>
                <c:ptCount val="9"/>
                <c:pt idx="0">
                  <c:v>184.40000000000015</c:v>
                </c:pt>
                <c:pt idx="1">
                  <c:v>191.5400000000003</c:v>
                </c:pt>
                <c:pt idx="2">
                  <c:v>176.73000000000008</c:v>
                </c:pt>
                <c:pt idx="3">
                  <c:v>167.4000000000002</c:v>
                </c:pt>
                <c:pt idx="4">
                  <c:v>118.77999999999996</c:v>
                </c:pt>
                <c:pt idx="5">
                  <c:v>125.77000000000002</c:v>
                </c:pt>
                <c:pt idx="6">
                  <c:v>125.65000000000009</c:v>
                </c:pt>
                <c:pt idx="7">
                  <c:v>97.710000000000008</c:v>
                </c:pt>
                <c:pt idx="8">
                  <c:v>26.760000000000019</c:v>
                </c:pt>
              </c:numCache>
            </c:numRef>
          </c:val>
          <c:smooth val="0"/>
          <c:extLst>
            <c:ext xmlns:c16="http://schemas.microsoft.com/office/drawing/2014/chart" uri="{C3380CC4-5D6E-409C-BE32-E72D297353CC}">
              <c16:uniqueId val="{00000001-BDC1-4134-8BBF-ED02A9A478EA}"/>
            </c:ext>
          </c:extLst>
        </c:ser>
        <c:ser>
          <c:idx val="2"/>
          <c:order val="2"/>
          <c:tx>
            <c:strRef>
              <c:f>Sheet6!$D$3</c:f>
              <c:strCache>
                <c:ptCount val="1"/>
                <c:pt idx="0">
                  <c:v>Sum of JP_Sales</c:v>
                </c:pt>
              </c:strCache>
            </c:strRef>
          </c:tx>
          <c:spPr>
            <a:ln w="28575" cap="rnd">
              <a:solidFill>
                <a:schemeClr val="accent1">
                  <a:tint val="86000"/>
                </a:schemeClr>
              </a:solidFill>
              <a:round/>
            </a:ln>
            <a:effectLst/>
          </c:spPr>
          <c:marker>
            <c:symbol val="none"/>
          </c:marker>
          <c:cat>
            <c:strRef>
              <c:f>Sheet6!$A$4:$A$13</c:f>
              <c:strCache>
                <c:ptCount val="9"/>
                <c:pt idx="0">
                  <c:v>2008</c:v>
                </c:pt>
                <c:pt idx="1">
                  <c:v>2009</c:v>
                </c:pt>
                <c:pt idx="2">
                  <c:v>2010</c:v>
                </c:pt>
                <c:pt idx="3">
                  <c:v>2011</c:v>
                </c:pt>
                <c:pt idx="4">
                  <c:v>2012</c:v>
                </c:pt>
                <c:pt idx="5">
                  <c:v>2013</c:v>
                </c:pt>
                <c:pt idx="6">
                  <c:v>2014</c:v>
                </c:pt>
                <c:pt idx="7">
                  <c:v>2015</c:v>
                </c:pt>
                <c:pt idx="8">
                  <c:v>2016</c:v>
                </c:pt>
              </c:strCache>
            </c:strRef>
          </c:cat>
          <c:val>
            <c:numRef>
              <c:f>Sheet6!$D$4:$D$13</c:f>
              <c:numCache>
                <c:formatCode>General</c:formatCode>
                <c:ptCount val="9"/>
                <c:pt idx="0">
                  <c:v>60.040000000000042</c:v>
                </c:pt>
                <c:pt idx="1">
                  <c:v>61.719999999999978</c:v>
                </c:pt>
                <c:pt idx="2">
                  <c:v>59.120000000000118</c:v>
                </c:pt>
                <c:pt idx="3">
                  <c:v>52.820000000000086</c:v>
                </c:pt>
                <c:pt idx="4">
                  <c:v>51.700000000000017</c:v>
                </c:pt>
                <c:pt idx="5">
                  <c:v>47.549999999999983</c:v>
                </c:pt>
                <c:pt idx="6">
                  <c:v>39.370000000000033</c:v>
                </c:pt>
                <c:pt idx="7">
                  <c:v>33.53000000000003</c:v>
                </c:pt>
                <c:pt idx="8">
                  <c:v>13.659999999999975</c:v>
                </c:pt>
              </c:numCache>
            </c:numRef>
          </c:val>
          <c:smooth val="0"/>
          <c:extLst>
            <c:ext xmlns:c16="http://schemas.microsoft.com/office/drawing/2014/chart" uri="{C3380CC4-5D6E-409C-BE32-E72D297353CC}">
              <c16:uniqueId val="{00000002-BDC1-4134-8BBF-ED02A9A478EA}"/>
            </c:ext>
          </c:extLst>
        </c:ser>
        <c:ser>
          <c:idx val="3"/>
          <c:order val="3"/>
          <c:tx>
            <c:strRef>
              <c:f>Sheet6!$E$3</c:f>
              <c:strCache>
                <c:ptCount val="1"/>
                <c:pt idx="0">
                  <c:v>Sum of Other_Sales</c:v>
                </c:pt>
              </c:strCache>
            </c:strRef>
          </c:tx>
          <c:spPr>
            <a:ln w="28575" cap="rnd">
              <a:solidFill>
                <a:schemeClr val="accent1">
                  <a:tint val="58000"/>
                </a:schemeClr>
              </a:solidFill>
              <a:round/>
            </a:ln>
            <a:effectLst/>
          </c:spPr>
          <c:marker>
            <c:symbol val="none"/>
          </c:marker>
          <c:cat>
            <c:strRef>
              <c:f>Sheet6!$A$4:$A$13</c:f>
              <c:strCache>
                <c:ptCount val="9"/>
                <c:pt idx="0">
                  <c:v>2008</c:v>
                </c:pt>
                <c:pt idx="1">
                  <c:v>2009</c:v>
                </c:pt>
                <c:pt idx="2">
                  <c:v>2010</c:v>
                </c:pt>
                <c:pt idx="3">
                  <c:v>2011</c:v>
                </c:pt>
                <c:pt idx="4">
                  <c:v>2012</c:v>
                </c:pt>
                <c:pt idx="5">
                  <c:v>2013</c:v>
                </c:pt>
                <c:pt idx="6">
                  <c:v>2014</c:v>
                </c:pt>
                <c:pt idx="7">
                  <c:v>2015</c:v>
                </c:pt>
                <c:pt idx="8">
                  <c:v>2016</c:v>
                </c:pt>
              </c:strCache>
            </c:strRef>
          </c:cat>
          <c:val>
            <c:numRef>
              <c:f>Sheet6!$E$4:$E$13</c:f>
              <c:numCache>
                <c:formatCode>General</c:formatCode>
                <c:ptCount val="9"/>
                <c:pt idx="0">
                  <c:v>84.740000000000236</c:v>
                </c:pt>
                <c:pt idx="1">
                  <c:v>76.270000000000039</c:v>
                </c:pt>
                <c:pt idx="2">
                  <c:v>60.920000000000037</c:v>
                </c:pt>
                <c:pt idx="3">
                  <c:v>56.509999999999884</c:v>
                </c:pt>
                <c:pt idx="4">
                  <c:v>40.160000000000032</c:v>
                </c:pt>
                <c:pt idx="5">
                  <c:v>42.329999999999963</c:v>
                </c:pt>
                <c:pt idx="6">
                  <c:v>42.260000000000034</c:v>
                </c:pt>
                <c:pt idx="7">
                  <c:v>32.590000000000082</c:v>
                </c:pt>
                <c:pt idx="8">
                  <c:v>8.9699999999999864</c:v>
                </c:pt>
              </c:numCache>
            </c:numRef>
          </c:val>
          <c:smooth val="0"/>
          <c:extLst>
            <c:ext xmlns:c16="http://schemas.microsoft.com/office/drawing/2014/chart" uri="{C3380CC4-5D6E-409C-BE32-E72D297353CC}">
              <c16:uniqueId val="{00000003-BDC1-4134-8BBF-ED02A9A478EA}"/>
            </c:ext>
          </c:extLst>
        </c:ser>
        <c:dLbls>
          <c:showLegendKey val="0"/>
          <c:showVal val="0"/>
          <c:showCatName val="0"/>
          <c:showSerName val="0"/>
          <c:showPercent val="0"/>
          <c:showBubbleSize val="0"/>
        </c:dLbls>
        <c:smooth val="0"/>
        <c:axId val="372638319"/>
        <c:axId val="328570847"/>
      </c:lineChart>
      <c:catAx>
        <c:axId val="372638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570847"/>
        <c:crosses val="autoZero"/>
        <c:auto val="1"/>
        <c:lblAlgn val="ctr"/>
        <c:lblOffset val="100"/>
        <c:noMultiLvlLbl val="0"/>
      </c:catAx>
      <c:valAx>
        <c:axId val="328570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6383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[Exercise 1.8.xlsx]Sheet6!PivotTable2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Regional</a:t>
            </a:r>
            <a:r>
              <a:rPr lang="en-GB" baseline="0"/>
              <a:t> sales of 2016</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Sheet6!$B$3</c:f>
              <c:strCache>
                <c:ptCount val="1"/>
                <c:pt idx="0">
                  <c:v>Sum of NA_Sales</c:v>
                </c:pt>
              </c:strCache>
            </c:strRef>
          </c:tx>
          <c:spPr>
            <a:solidFill>
              <a:schemeClr val="accent1">
                <a:shade val="58000"/>
              </a:schemeClr>
            </a:solidFill>
            <a:ln>
              <a:noFill/>
            </a:ln>
            <a:effectLst/>
          </c:spPr>
          <c:invertIfNegative val="0"/>
          <c:cat>
            <c:strRef>
              <c:f>Sheet6!$A$4:$A$5</c:f>
              <c:strCache>
                <c:ptCount val="1"/>
                <c:pt idx="0">
                  <c:v>2016</c:v>
                </c:pt>
              </c:strCache>
            </c:strRef>
          </c:cat>
          <c:val>
            <c:numRef>
              <c:f>Sheet6!$B$4:$B$5</c:f>
              <c:numCache>
                <c:formatCode>General</c:formatCode>
                <c:ptCount val="1"/>
                <c:pt idx="0">
                  <c:v>22.660000000000025</c:v>
                </c:pt>
              </c:numCache>
            </c:numRef>
          </c:val>
          <c:extLst>
            <c:ext xmlns:c16="http://schemas.microsoft.com/office/drawing/2014/chart" uri="{C3380CC4-5D6E-409C-BE32-E72D297353CC}">
              <c16:uniqueId val="{00000000-4803-4CAC-9B2D-12F3703ED726}"/>
            </c:ext>
          </c:extLst>
        </c:ser>
        <c:ser>
          <c:idx val="1"/>
          <c:order val="1"/>
          <c:tx>
            <c:strRef>
              <c:f>Sheet6!$C$3</c:f>
              <c:strCache>
                <c:ptCount val="1"/>
                <c:pt idx="0">
                  <c:v>Sum of EU_Sales</c:v>
                </c:pt>
              </c:strCache>
            </c:strRef>
          </c:tx>
          <c:spPr>
            <a:solidFill>
              <a:schemeClr val="accent1">
                <a:shade val="86000"/>
              </a:schemeClr>
            </a:solidFill>
            <a:ln>
              <a:noFill/>
            </a:ln>
            <a:effectLst/>
          </c:spPr>
          <c:invertIfNegative val="0"/>
          <c:cat>
            <c:strRef>
              <c:f>Sheet6!$A$4:$A$5</c:f>
              <c:strCache>
                <c:ptCount val="1"/>
                <c:pt idx="0">
                  <c:v>2016</c:v>
                </c:pt>
              </c:strCache>
            </c:strRef>
          </c:cat>
          <c:val>
            <c:numRef>
              <c:f>Sheet6!$C$4:$C$5</c:f>
              <c:numCache>
                <c:formatCode>General</c:formatCode>
                <c:ptCount val="1"/>
                <c:pt idx="0">
                  <c:v>26.759999999999991</c:v>
                </c:pt>
              </c:numCache>
            </c:numRef>
          </c:val>
          <c:extLst>
            <c:ext xmlns:c16="http://schemas.microsoft.com/office/drawing/2014/chart" uri="{C3380CC4-5D6E-409C-BE32-E72D297353CC}">
              <c16:uniqueId val="{00000001-4803-4CAC-9B2D-12F3703ED726}"/>
            </c:ext>
          </c:extLst>
        </c:ser>
        <c:ser>
          <c:idx val="2"/>
          <c:order val="2"/>
          <c:tx>
            <c:strRef>
              <c:f>Sheet6!$D$3</c:f>
              <c:strCache>
                <c:ptCount val="1"/>
                <c:pt idx="0">
                  <c:v>Sum of JP_Sales</c:v>
                </c:pt>
              </c:strCache>
            </c:strRef>
          </c:tx>
          <c:spPr>
            <a:solidFill>
              <a:schemeClr val="accent1">
                <a:tint val="86000"/>
              </a:schemeClr>
            </a:solidFill>
            <a:ln>
              <a:noFill/>
            </a:ln>
            <a:effectLst/>
          </c:spPr>
          <c:invertIfNegative val="0"/>
          <c:cat>
            <c:strRef>
              <c:f>Sheet6!$A$4:$A$5</c:f>
              <c:strCache>
                <c:ptCount val="1"/>
                <c:pt idx="0">
                  <c:v>2016</c:v>
                </c:pt>
              </c:strCache>
            </c:strRef>
          </c:cat>
          <c:val>
            <c:numRef>
              <c:f>Sheet6!$D$4:$D$5</c:f>
              <c:numCache>
                <c:formatCode>General</c:formatCode>
                <c:ptCount val="1"/>
                <c:pt idx="0">
                  <c:v>13.659999999999979</c:v>
                </c:pt>
              </c:numCache>
            </c:numRef>
          </c:val>
          <c:extLst>
            <c:ext xmlns:c16="http://schemas.microsoft.com/office/drawing/2014/chart" uri="{C3380CC4-5D6E-409C-BE32-E72D297353CC}">
              <c16:uniqueId val="{00000002-4803-4CAC-9B2D-12F3703ED726}"/>
            </c:ext>
          </c:extLst>
        </c:ser>
        <c:ser>
          <c:idx val="3"/>
          <c:order val="3"/>
          <c:tx>
            <c:strRef>
              <c:f>Sheet6!$E$3</c:f>
              <c:strCache>
                <c:ptCount val="1"/>
                <c:pt idx="0">
                  <c:v>Sum of Other_Sales</c:v>
                </c:pt>
              </c:strCache>
            </c:strRef>
          </c:tx>
          <c:spPr>
            <a:solidFill>
              <a:schemeClr val="accent1">
                <a:tint val="58000"/>
              </a:schemeClr>
            </a:solidFill>
            <a:ln>
              <a:noFill/>
            </a:ln>
            <a:effectLst/>
          </c:spPr>
          <c:invertIfNegative val="0"/>
          <c:cat>
            <c:strRef>
              <c:f>Sheet6!$A$4:$A$5</c:f>
              <c:strCache>
                <c:ptCount val="1"/>
                <c:pt idx="0">
                  <c:v>2016</c:v>
                </c:pt>
              </c:strCache>
            </c:strRef>
          </c:cat>
          <c:val>
            <c:numRef>
              <c:f>Sheet6!$E$4:$E$5</c:f>
              <c:numCache>
                <c:formatCode>General</c:formatCode>
                <c:ptCount val="1"/>
                <c:pt idx="0">
                  <c:v>8.9699999999999864</c:v>
                </c:pt>
              </c:numCache>
            </c:numRef>
          </c:val>
          <c:extLst>
            <c:ext xmlns:c16="http://schemas.microsoft.com/office/drawing/2014/chart" uri="{C3380CC4-5D6E-409C-BE32-E72D297353CC}">
              <c16:uniqueId val="{00000003-4803-4CAC-9B2D-12F3703ED726}"/>
            </c:ext>
          </c:extLst>
        </c:ser>
        <c:dLbls>
          <c:showLegendKey val="0"/>
          <c:showVal val="0"/>
          <c:showCatName val="0"/>
          <c:showSerName val="0"/>
          <c:showPercent val="0"/>
          <c:showBubbleSize val="0"/>
        </c:dLbls>
        <c:gapWidth val="150"/>
        <c:axId val="372638319"/>
        <c:axId val="328570847"/>
      </c:barChart>
      <c:catAx>
        <c:axId val="372638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570847"/>
        <c:crosses val="autoZero"/>
        <c:auto val="1"/>
        <c:lblAlgn val="ctr"/>
        <c:lblOffset val="100"/>
        <c:noMultiLvlLbl val="0"/>
      </c:catAx>
      <c:valAx>
        <c:axId val="328570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6383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3B92B4-5D83-4AE4-AA1D-2A64F0B19A9D}"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GB"/>
        </a:p>
      </dgm:t>
    </dgm:pt>
    <dgm:pt modelId="{A3D2156F-2C2B-4536-869F-CB59D0CCA3C2}">
      <dgm:prSet/>
      <dgm:spPr/>
      <dgm:t>
        <a:bodyPr/>
        <a:lstStyle/>
        <a:p>
          <a:r>
            <a:rPr lang="en-GB" b="1" i="0" dirty="0">
              <a:latin typeface="Montserrat" panose="00000500000000000000" pitchFamily="2" charset="0"/>
            </a:rPr>
            <a:t>Using this stacked bar chart, I was able to derive insights that ‘shooter and Action’ games genre has enjoyed decisive popularity among others in terms of regional sales. Strategy games have the lowest popularity in regional sales. </a:t>
          </a:r>
          <a:endParaRPr lang="en-GB" dirty="0">
            <a:latin typeface="Montserrat" panose="00000500000000000000" pitchFamily="2" charset="0"/>
          </a:endParaRPr>
        </a:p>
      </dgm:t>
    </dgm:pt>
    <dgm:pt modelId="{094E2642-118E-4B72-B5E9-A4E84B90482A}" type="parTrans" cxnId="{D338E464-DC09-49F0-BDA5-1C3D4C888B1D}">
      <dgm:prSet/>
      <dgm:spPr/>
      <dgm:t>
        <a:bodyPr/>
        <a:lstStyle/>
        <a:p>
          <a:endParaRPr lang="en-GB"/>
        </a:p>
      </dgm:t>
    </dgm:pt>
    <dgm:pt modelId="{A67FC8CC-81FF-4BA8-934E-A02A90B5CE83}" type="sibTrans" cxnId="{D338E464-DC09-49F0-BDA5-1C3D4C888B1D}">
      <dgm:prSet/>
      <dgm:spPr/>
      <dgm:t>
        <a:bodyPr/>
        <a:lstStyle/>
        <a:p>
          <a:endParaRPr lang="en-GB"/>
        </a:p>
      </dgm:t>
    </dgm:pt>
    <dgm:pt modelId="{4FFD51AA-6C3E-4BA4-AA78-C28620613A38}" type="pres">
      <dgm:prSet presAssocID="{1D3B92B4-5D83-4AE4-AA1D-2A64F0B19A9D}" presName="Name0" presStyleCnt="0">
        <dgm:presLayoutVars>
          <dgm:chMax val="7"/>
          <dgm:dir/>
          <dgm:animLvl val="lvl"/>
          <dgm:resizeHandles val="exact"/>
        </dgm:presLayoutVars>
      </dgm:prSet>
      <dgm:spPr/>
    </dgm:pt>
    <dgm:pt modelId="{70606FDF-E5BB-41A2-9340-9BCDCF39FB37}" type="pres">
      <dgm:prSet presAssocID="{A3D2156F-2C2B-4536-869F-CB59D0CCA3C2}" presName="circle1" presStyleLbl="node1" presStyleIdx="0" presStyleCnt="1"/>
      <dgm:spPr/>
    </dgm:pt>
    <dgm:pt modelId="{BD5AFF67-8E0C-40A3-A102-62A60213EBA2}" type="pres">
      <dgm:prSet presAssocID="{A3D2156F-2C2B-4536-869F-CB59D0CCA3C2}" presName="space" presStyleCnt="0"/>
      <dgm:spPr/>
    </dgm:pt>
    <dgm:pt modelId="{ABFF55A7-6622-49B5-A92F-1FF72B7F8349}" type="pres">
      <dgm:prSet presAssocID="{A3D2156F-2C2B-4536-869F-CB59D0CCA3C2}" presName="rect1" presStyleLbl="alignAcc1" presStyleIdx="0" presStyleCnt="1" custScaleX="105122"/>
      <dgm:spPr/>
    </dgm:pt>
    <dgm:pt modelId="{00500C19-465B-40C4-9A37-0D1A2813C40B}" type="pres">
      <dgm:prSet presAssocID="{A3D2156F-2C2B-4536-869F-CB59D0CCA3C2}" presName="rect1ParTxNoCh" presStyleLbl="alignAcc1" presStyleIdx="0" presStyleCnt="1">
        <dgm:presLayoutVars>
          <dgm:chMax val="1"/>
          <dgm:bulletEnabled val="1"/>
        </dgm:presLayoutVars>
      </dgm:prSet>
      <dgm:spPr/>
    </dgm:pt>
  </dgm:ptLst>
  <dgm:cxnLst>
    <dgm:cxn modelId="{07B1FA20-C1AC-420D-802A-EA11FFE4540C}" type="presOf" srcId="{A3D2156F-2C2B-4536-869F-CB59D0CCA3C2}" destId="{ABFF55A7-6622-49B5-A92F-1FF72B7F8349}" srcOrd="0" destOrd="0" presId="urn:microsoft.com/office/officeart/2005/8/layout/target3"/>
    <dgm:cxn modelId="{D338E464-DC09-49F0-BDA5-1C3D4C888B1D}" srcId="{1D3B92B4-5D83-4AE4-AA1D-2A64F0B19A9D}" destId="{A3D2156F-2C2B-4536-869F-CB59D0CCA3C2}" srcOrd="0" destOrd="0" parTransId="{094E2642-118E-4B72-B5E9-A4E84B90482A}" sibTransId="{A67FC8CC-81FF-4BA8-934E-A02A90B5CE83}"/>
    <dgm:cxn modelId="{516AAEA7-63F8-47B4-9D7E-CE16714362C9}" type="presOf" srcId="{A3D2156F-2C2B-4536-869F-CB59D0CCA3C2}" destId="{00500C19-465B-40C4-9A37-0D1A2813C40B}" srcOrd="1" destOrd="0" presId="urn:microsoft.com/office/officeart/2005/8/layout/target3"/>
    <dgm:cxn modelId="{9BA891DD-22C8-4F06-AB1D-BA4EE62ACB66}" type="presOf" srcId="{1D3B92B4-5D83-4AE4-AA1D-2A64F0B19A9D}" destId="{4FFD51AA-6C3E-4BA4-AA78-C28620613A38}" srcOrd="0" destOrd="0" presId="urn:microsoft.com/office/officeart/2005/8/layout/target3"/>
    <dgm:cxn modelId="{9F30C358-293B-424F-A6FD-DA99AF7CC296}" type="presParOf" srcId="{4FFD51AA-6C3E-4BA4-AA78-C28620613A38}" destId="{70606FDF-E5BB-41A2-9340-9BCDCF39FB37}" srcOrd="0" destOrd="0" presId="urn:microsoft.com/office/officeart/2005/8/layout/target3"/>
    <dgm:cxn modelId="{1A26A870-1175-45AD-8F70-43631408AC4A}" type="presParOf" srcId="{4FFD51AA-6C3E-4BA4-AA78-C28620613A38}" destId="{BD5AFF67-8E0C-40A3-A102-62A60213EBA2}" srcOrd="1" destOrd="0" presId="urn:microsoft.com/office/officeart/2005/8/layout/target3"/>
    <dgm:cxn modelId="{1E9A57A5-8504-4111-B1D3-8B3548F906ED}" type="presParOf" srcId="{4FFD51AA-6C3E-4BA4-AA78-C28620613A38}" destId="{ABFF55A7-6622-49B5-A92F-1FF72B7F8349}" srcOrd="2" destOrd="0" presId="urn:microsoft.com/office/officeart/2005/8/layout/target3"/>
    <dgm:cxn modelId="{E201ACC0-2089-42F7-A4EE-20D815ABD3E5}" type="presParOf" srcId="{4FFD51AA-6C3E-4BA4-AA78-C28620613A38}" destId="{00500C19-465B-40C4-9A37-0D1A2813C40B}"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46D4B5-5ACF-4CD3-A590-7C0697691BE0}"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GB"/>
        </a:p>
      </dgm:t>
    </dgm:pt>
    <dgm:pt modelId="{7AABDEE9-6E31-4464-8BBF-B45D2D99D43F}">
      <dgm:prSet/>
      <dgm:spPr/>
      <dgm:t>
        <a:bodyPr/>
        <a:lstStyle/>
        <a:p>
          <a:r>
            <a:rPr lang="en-GB" b="1" i="0" dirty="0"/>
            <a:t>Publisher Nintendo has the highest sales volume across all regions and will likely remain the main competitor </a:t>
          </a:r>
          <a:endParaRPr lang="en-GB" dirty="0"/>
        </a:p>
      </dgm:t>
    </dgm:pt>
    <dgm:pt modelId="{2F1F6BC5-D603-49F2-912D-46E59253CE49}" type="parTrans" cxnId="{5CD0767B-399C-4607-B6E2-CE233095FDFC}">
      <dgm:prSet/>
      <dgm:spPr/>
      <dgm:t>
        <a:bodyPr/>
        <a:lstStyle/>
        <a:p>
          <a:endParaRPr lang="en-GB"/>
        </a:p>
      </dgm:t>
    </dgm:pt>
    <dgm:pt modelId="{A76D2F8A-C37C-4505-A327-5B45E0DAB8DC}" type="sibTrans" cxnId="{5CD0767B-399C-4607-B6E2-CE233095FDFC}">
      <dgm:prSet/>
      <dgm:spPr/>
      <dgm:t>
        <a:bodyPr/>
        <a:lstStyle/>
        <a:p>
          <a:endParaRPr lang="en-GB"/>
        </a:p>
      </dgm:t>
    </dgm:pt>
    <dgm:pt modelId="{E987688C-230D-426F-84CC-36B2DF837B7C}" type="pres">
      <dgm:prSet presAssocID="{9F46D4B5-5ACF-4CD3-A590-7C0697691BE0}" presName="Name0" presStyleCnt="0">
        <dgm:presLayoutVars>
          <dgm:chMax val="7"/>
          <dgm:dir/>
          <dgm:animLvl val="lvl"/>
          <dgm:resizeHandles val="exact"/>
        </dgm:presLayoutVars>
      </dgm:prSet>
      <dgm:spPr/>
    </dgm:pt>
    <dgm:pt modelId="{83CCDEC4-072A-4F51-A4F2-8511A0B4EBBE}" type="pres">
      <dgm:prSet presAssocID="{7AABDEE9-6E31-4464-8BBF-B45D2D99D43F}" presName="circle1" presStyleLbl="node1" presStyleIdx="0" presStyleCnt="1"/>
      <dgm:spPr/>
    </dgm:pt>
    <dgm:pt modelId="{12735ED0-F152-4017-ACF6-42C0049AD2BC}" type="pres">
      <dgm:prSet presAssocID="{7AABDEE9-6E31-4464-8BBF-B45D2D99D43F}" presName="space" presStyleCnt="0"/>
      <dgm:spPr/>
    </dgm:pt>
    <dgm:pt modelId="{E03745F3-B79D-40C2-8928-31AE2DA60D27}" type="pres">
      <dgm:prSet presAssocID="{7AABDEE9-6E31-4464-8BBF-B45D2D99D43F}" presName="rect1" presStyleLbl="alignAcc1" presStyleIdx="0" presStyleCnt="1"/>
      <dgm:spPr/>
    </dgm:pt>
    <dgm:pt modelId="{803EC27C-8F30-43DB-B753-87C7AD8EF469}" type="pres">
      <dgm:prSet presAssocID="{7AABDEE9-6E31-4464-8BBF-B45D2D99D43F}" presName="rect1ParTxNoCh" presStyleLbl="alignAcc1" presStyleIdx="0" presStyleCnt="1">
        <dgm:presLayoutVars>
          <dgm:chMax val="1"/>
          <dgm:bulletEnabled val="1"/>
        </dgm:presLayoutVars>
      </dgm:prSet>
      <dgm:spPr/>
    </dgm:pt>
  </dgm:ptLst>
  <dgm:cxnLst>
    <dgm:cxn modelId="{FFDF6A39-AC4D-4867-B187-2690BF6ADDBF}" type="presOf" srcId="{9F46D4B5-5ACF-4CD3-A590-7C0697691BE0}" destId="{E987688C-230D-426F-84CC-36B2DF837B7C}" srcOrd="0" destOrd="0" presId="urn:microsoft.com/office/officeart/2005/8/layout/target3"/>
    <dgm:cxn modelId="{8943303C-1634-49C0-9985-3EEA06C05D05}" type="presOf" srcId="{7AABDEE9-6E31-4464-8BBF-B45D2D99D43F}" destId="{803EC27C-8F30-43DB-B753-87C7AD8EF469}" srcOrd="1" destOrd="0" presId="urn:microsoft.com/office/officeart/2005/8/layout/target3"/>
    <dgm:cxn modelId="{757F4D3C-8C7A-4E3D-BDAE-827DF1F0F87E}" type="presOf" srcId="{7AABDEE9-6E31-4464-8BBF-B45D2D99D43F}" destId="{E03745F3-B79D-40C2-8928-31AE2DA60D27}" srcOrd="0" destOrd="0" presId="urn:microsoft.com/office/officeart/2005/8/layout/target3"/>
    <dgm:cxn modelId="{5CD0767B-399C-4607-B6E2-CE233095FDFC}" srcId="{9F46D4B5-5ACF-4CD3-A590-7C0697691BE0}" destId="{7AABDEE9-6E31-4464-8BBF-B45D2D99D43F}" srcOrd="0" destOrd="0" parTransId="{2F1F6BC5-D603-49F2-912D-46E59253CE49}" sibTransId="{A76D2F8A-C37C-4505-A327-5B45E0DAB8DC}"/>
    <dgm:cxn modelId="{7A86BAC5-D83E-4B2D-8D17-82538B01729A}" type="presParOf" srcId="{E987688C-230D-426F-84CC-36B2DF837B7C}" destId="{83CCDEC4-072A-4F51-A4F2-8511A0B4EBBE}" srcOrd="0" destOrd="0" presId="urn:microsoft.com/office/officeart/2005/8/layout/target3"/>
    <dgm:cxn modelId="{EBF7BFC0-2F26-4202-8FBF-F93F79511327}" type="presParOf" srcId="{E987688C-230D-426F-84CC-36B2DF837B7C}" destId="{12735ED0-F152-4017-ACF6-42C0049AD2BC}" srcOrd="1" destOrd="0" presId="urn:microsoft.com/office/officeart/2005/8/layout/target3"/>
    <dgm:cxn modelId="{19CAA5B2-ED59-4359-A316-57362EB16376}" type="presParOf" srcId="{E987688C-230D-426F-84CC-36B2DF837B7C}" destId="{E03745F3-B79D-40C2-8928-31AE2DA60D27}" srcOrd="2" destOrd="0" presId="urn:microsoft.com/office/officeart/2005/8/layout/target3"/>
    <dgm:cxn modelId="{F9DC6965-49F9-4914-BC89-F1F12B1E4F7B}" type="presParOf" srcId="{E987688C-230D-426F-84CC-36B2DF837B7C}" destId="{803EC27C-8F30-43DB-B753-87C7AD8EF469}" srcOrd="3"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EB5791-8EDE-48A0-89C9-BBFEDD29BF8B}"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GB"/>
        </a:p>
      </dgm:t>
    </dgm:pt>
    <dgm:pt modelId="{022F4C9B-DCC6-43BD-8D88-238EA497CF5B}">
      <dgm:prSet custT="1"/>
      <dgm:spPr/>
      <dgm:t>
        <a:bodyPr/>
        <a:lstStyle/>
        <a:p>
          <a:r>
            <a:rPr lang="en-GB" sz="1200" b="0" i="0" dirty="0">
              <a:latin typeface="Montserrat" panose="00000500000000000000" pitchFamily="2" charset="0"/>
            </a:rPr>
            <a:t>It will be valuable to add that in the most recent year 2016, Europe had the largest sales in comparison to each region</a:t>
          </a:r>
          <a:endParaRPr lang="en-GB" sz="1200" dirty="0">
            <a:latin typeface="Montserrat" panose="00000500000000000000" pitchFamily="2" charset="0"/>
          </a:endParaRPr>
        </a:p>
      </dgm:t>
    </dgm:pt>
    <dgm:pt modelId="{8F10327E-52A5-4D39-8058-B28FFECD1D65}" type="parTrans" cxnId="{F9B34D45-9D82-471E-AC26-33F281A64573}">
      <dgm:prSet/>
      <dgm:spPr/>
      <dgm:t>
        <a:bodyPr/>
        <a:lstStyle/>
        <a:p>
          <a:endParaRPr lang="en-GB"/>
        </a:p>
      </dgm:t>
    </dgm:pt>
    <dgm:pt modelId="{85D3E825-E3EC-4A76-BD1C-3D83925D7549}" type="sibTrans" cxnId="{F9B34D45-9D82-471E-AC26-33F281A64573}">
      <dgm:prSet/>
      <dgm:spPr/>
      <dgm:t>
        <a:bodyPr/>
        <a:lstStyle/>
        <a:p>
          <a:endParaRPr lang="en-GB"/>
        </a:p>
      </dgm:t>
    </dgm:pt>
    <dgm:pt modelId="{8934BFD6-1AC9-4C46-A1F3-B8DB43742534}" type="pres">
      <dgm:prSet presAssocID="{16EB5791-8EDE-48A0-89C9-BBFEDD29BF8B}" presName="Name0" presStyleCnt="0">
        <dgm:presLayoutVars>
          <dgm:chMax val="7"/>
          <dgm:dir/>
          <dgm:animLvl val="lvl"/>
          <dgm:resizeHandles val="exact"/>
        </dgm:presLayoutVars>
      </dgm:prSet>
      <dgm:spPr/>
    </dgm:pt>
    <dgm:pt modelId="{206C656B-2BC8-46D2-B37D-EC9D7F34FF56}" type="pres">
      <dgm:prSet presAssocID="{022F4C9B-DCC6-43BD-8D88-238EA497CF5B}" presName="circle1" presStyleLbl="node1" presStyleIdx="0" presStyleCnt="1"/>
      <dgm:spPr/>
    </dgm:pt>
    <dgm:pt modelId="{8FC10DFC-7EED-461A-AF1A-02A0A328A74F}" type="pres">
      <dgm:prSet presAssocID="{022F4C9B-DCC6-43BD-8D88-238EA497CF5B}" presName="space" presStyleCnt="0"/>
      <dgm:spPr/>
    </dgm:pt>
    <dgm:pt modelId="{05839D16-F754-4626-8730-65C14789807D}" type="pres">
      <dgm:prSet presAssocID="{022F4C9B-DCC6-43BD-8D88-238EA497CF5B}" presName="rect1" presStyleLbl="alignAcc1" presStyleIdx="0" presStyleCnt="1"/>
      <dgm:spPr/>
    </dgm:pt>
    <dgm:pt modelId="{2BC662AD-B911-4FA8-A779-EC4D84E6FDF7}" type="pres">
      <dgm:prSet presAssocID="{022F4C9B-DCC6-43BD-8D88-238EA497CF5B}" presName="rect1ParTxNoCh" presStyleLbl="alignAcc1" presStyleIdx="0" presStyleCnt="1">
        <dgm:presLayoutVars>
          <dgm:chMax val="1"/>
          <dgm:bulletEnabled val="1"/>
        </dgm:presLayoutVars>
      </dgm:prSet>
      <dgm:spPr/>
    </dgm:pt>
  </dgm:ptLst>
  <dgm:cxnLst>
    <dgm:cxn modelId="{F9B34D45-9D82-471E-AC26-33F281A64573}" srcId="{16EB5791-8EDE-48A0-89C9-BBFEDD29BF8B}" destId="{022F4C9B-DCC6-43BD-8D88-238EA497CF5B}" srcOrd="0" destOrd="0" parTransId="{8F10327E-52A5-4D39-8058-B28FFECD1D65}" sibTransId="{85D3E825-E3EC-4A76-BD1C-3D83925D7549}"/>
    <dgm:cxn modelId="{18A5CE53-60B1-4470-9831-73F8B4BB8C88}" type="presOf" srcId="{16EB5791-8EDE-48A0-89C9-BBFEDD29BF8B}" destId="{8934BFD6-1AC9-4C46-A1F3-B8DB43742534}" srcOrd="0" destOrd="0" presId="urn:microsoft.com/office/officeart/2005/8/layout/target3"/>
    <dgm:cxn modelId="{FE92B09C-2267-4A41-8B31-BF78A49CDC4E}" type="presOf" srcId="{022F4C9B-DCC6-43BD-8D88-238EA497CF5B}" destId="{2BC662AD-B911-4FA8-A779-EC4D84E6FDF7}" srcOrd="1" destOrd="0" presId="urn:microsoft.com/office/officeart/2005/8/layout/target3"/>
    <dgm:cxn modelId="{526A07FE-EA5B-4F87-87D3-23ACC88EA8F4}" type="presOf" srcId="{022F4C9B-DCC6-43BD-8D88-238EA497CF5B}" destId="{05839D16-F754-4626-8730-65C14789807D}" srcOrd="0" destOrd="0" presId="urn:microsoft.com/office/officeart/2005/8/layout/target3"/>
    <dgm:cxn modelId="{EA72F419-BB4E-4353-B7DC-0B02FFA1C006}" type="presParOf" srcId="{8934BFD6-1AC9-4C46-A1F3-B8DB43742534}" destId="{206C656B-2BC8-46D2-B37D-EC9D7F34FF56}" srcOrd="0" destOrd="0" presId="urn:microsoft.com/office/officeart/2005/8/layout/target3"/>
    <dgm:cxn modelId="{F1B0AF15-51E1-4160-9367-F966043019C9}" type="presParOf" srcId="{8934BFD6-1AC9-4C46-A1F3-B8DB43742534}" destId="{8FC10DFC-7EED-461A-AF1A-02A0A328A74F}" srcOrd="1" destOrd="0" presId="urn:microsoft.com/office/officeart/2005/8/layout/target3"/>
    <dgm:cxn modelId="{4DDA8B8C-D803-4BA6-9E85-631B56791679}" type="presParOf" srcId="{8934BFD6-1AC9-4C46-A1F3-B8DB43742534}" destId="{05839D16-F754-4626-8730-65C14789807D}" srcOrd="2" destOrd="0" presId="urn:microsoft.com/office/officeart/2005/8/layout/target3"/>
    <dgm:cxn modelId="{29E4CACE-DF94-4202-A984-776CF89DA355}" type="presParOf" srcId="{8934BFD6-1AC9-4C46-A1F3-B8DB43742534}" destId="{2BC662AD-B911-4FA8-A779-EC4D84E6FDF7}" srcOrd="3"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06FDF-E5BB-41A2-9340-9BCDCF39FB37}">
      <dsp:nvSpPr>
        <dsp:cNvPr id="0" name=""/>
        <dsp:cNvSpPr/>
      </dsp:nvSpPr>
      <dsp:spPr>
        <a:xfrm>
          <a:off x="-71593" y="0"/>
          <a:ext cx="572700" cy="572700"/>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FF55A7-6622-49B5-A92F-1FF72B7F8349}">
      <dsp:nvSpPr>
        <dsp:cNvPr id="0" name=""/>
        <dsp:cNvSpPr/>
      </dsp:nvSpPr>
      <dsp:spPr>
        <a:xfrm>
          <a:off x="71568" y="0"/>
          <a:ext cx="5877448" cy="5727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i="0" kern="1200" dirty="0">
              <a:latin typeface="Montserrat" panose="00000500000000000000" pitchFamily="2" charset="0"/>
            </a:rPr>
            <a:t>Using this stacked bar chart, I was able to derive insights that ‘shooter and Action’ games genre has enjoyed decisive popularity among others in terms of regional sales. Strategy games have the lowest popularity in regional sales. </a:t>
          </a:r>
          <a:endParaRPr lang="en-GB" sz="1100" kern="1200" dirty="0">
            <a:latin typeface="Montserrat" panose="00000500000000000000" pitchFamily="2" charset="0"/>
          </a:endParaRPr>
        </a:p>
      </dsp:txBody>
      <dsp:txXfrm>
        <a:off x="71568" y="0"/>
        <a:ext cx="5877448" cy="57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CDEC4-072A-4F51-A4F2-8511A0B4EBBE}">
      <dsp:nvSpPr>
        <dsp:cNvPr id="0" name=""/>
        <dsp:cNvSpPr/>
      </dsp:nvSpPr>
      <dsp:spPr>
        <a:xfrm>
          <a:off x="0" y="0"/>
          <a:ext cx="422737" cy="42273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3745F3-B79D-40C2-8928-31AE2DA60D27}">
      <dsp:nvSpPr>
        <dsp:cNvPr id="0" name=""/>
        <dsp:cNvSpPr/>
      </dsp:nvSpPr>
      <dsp:spPr>
        <a:xfrm>
          <a:off x="211368" y="0"/>
          <a:ext cx="6016331" cy="4227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Publisher Nintendo has the highest sales volume across all regions and will likely remain the main competitor </a:t>
          </a:r>
          <a:endParaRPr lang="en-GB" sz="1200" kern="1200" dirty="0"/>
        </a:p>
      </dsp:txBody>
      <dsp:txXfrm>
        <a:off x="211368" y="0"/>
        <a:ext cx="6016331" cy="422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C656B-2BC8-46D2-B37D-EC9D7F34FF56}">
      <dsp:nvSpPr>
        <dsp:cNvPr id="0" name=""/>
        <dsp:cNvSpPr/>
      </dsp:nvSpPr>
      <dsp:spPr>
        <a:xfrm>
          <a:off x="0" y="0"/>
          <a:ext cx="523220" cy="523220"/>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39D16-F754-4626-8730-65C14789807D}">
      <dsp:nvSpPr>
        <dsp:cNvPr id="0" name=""/>
        <dsp:cNvSpPr/>
      </dsp:nvSpPr>
      <dsp:spPr>
        <a:xfrm>
          <a:off x="261610" y="0"/>
          <a:ext cx="5880926" cy="52322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latin typeface="Montserrat" panose="00000500000000000000" pitchFamily="2" charset="0"/>
            </a:rPr>
            <a:t>It will be valuable to add that in the most recent year 2016, Europe had the largest sales in comparison to each region</a:t>
          </a:r>
          <a:endParaRPr lang="en-GB" sz="1200" kern="1200" dirty="0">
            <a:latin typeface="Montserrat" panose="00000500000000000000" pitchFamily="2" charset="0"/>
          </a:endParaRPr>
        </a:p>
      </dsp:txBody>
      <dsp:txXfrm>
        <a:off x="261610" y="0"/>
        <a:ext cx="5880926" cy="523220"/>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1bd6449d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1bd6449d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1bd6449de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1bd6449de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c5e339841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c5e339841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1bd6449de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1bd6449de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1bd6449d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1bd6449d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1bd6449de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1bd6449d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1bd6449de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1bd6449de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dfhhjjj</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1bd6449de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1bd6449d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d1bd6449de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d1bd6449de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1bd6449de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1bd6449d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c5e339841_0_1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c5e339841_0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234475" y="1437960"/>
            <a:ext cx="6155100" cy="16980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Font typeface="Kanit"/>
              <a:buNone/>
              <a:defRPr sz="3800" b="1">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234466" y="3635339"/>
            <a:ext cx="42585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atin typeface="Montserrat"/>
                <a:ea typeface="Montserrat"/>
                <a:cs typeface="Montserrat"/>
                <a:sym typeface="Montserra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sp>
        <p:nvSpPr>
          <p:cNvPr id="51" name="Google Shape;51;p13"/>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p:nvPr>
        </p:nvSpPr>
        <p:spPr>
          <a:xfrm>
            <a:off x="1177448" y="1318412"/>
            <a:ext cx="344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13"/>
          <p:cNvSpPr txBox="1">
            <a:spLocks noGrp="1"/>
          </p:cNvSpPr>
          <p:nvPr>
            <p:ph type="title" idx="2" hasCustomPrompt="1"/>
          </p:nvPr>
        </p:nvSpPr>
        <p:spPr>
          <a:xfrm>
            <a:off x="624897" y="2641594"/>
            <a:ext cx="490500" cy="2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1172548" y="1769762"/>
            <a:ext cx="275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3"/>
          </p:nvPr>
        </p:nvSpPr>
        <p:spPr>
          <a:xfrm>
            <a:off x="4989906" y="1318409"/>
            <a:ext cx="344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6" name="Google Shape;56;p13"/>
          <p:cNvSpPr txBox="1">
            <a:spLocks noGrp="1"/>
          </p:cNvSpPr>
          <p:nvPr>
            <p:ph type="title" idx="4" hasCustomPrompt="1"/>
          </p:nvPr>
        </p:nvSpPr>
        <p:spPr>
          <a:xfrm>
            <a:off x="624897" y="1465273"/>
            <a:ext cx="490500" cy="2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4989906" y="1769746"/>
            <a:ext cx="275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6"/>
          </p:nvPr>
        </p:nvSpPr>
        <p:spPr>
          <a:xfrm>
            <a:off x="4989906" y="2501134"/>
            <a:ext cx="344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13"/>
          <p:cNvSpPr txBox="1">
            <a:spLocks noGrp="1"/>
          </p:cNvSpPr>
          <p:nvPr>
            <p:ph type="title" idx="7" hasCustomPrompt="1"/>
          </p:nvPr>
        </p:nvSpPr>
        <p:spPr>
          <a:xfrm>
            <a:off x="4499423" y="2641799"/>
            <a:ext cx="490500" cy="2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8"/>
          </p:nvPr>
        </p:nvSpPr>
        <p:spPr>
          <a:xfrm>
            <a:off x="4989906" y="2950759"/>
            <a:ext cx="275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9"/>
          </p:nvPr>
        </p:nvSpPr>
        <p:spPr>
          <a:xfrm>
            <a:off x="1177448" y="2496134"/>
            <a:ext cx="344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13" hasCustomPrompt="1"/>
          </p:nvPr>
        </p:nvSpPr>
        <p:spPr>
          <a:xfrm>
            <a:off x="624897" y="3814059"/>
            <a:ext cx="490500" cy="2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1177448" y="2945759"/>
            <a:ext cx="275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15"/>
          </p:nvPr>
        </p:nvSpPr>
        <p:spPr>
          <a:xfrm>
            <a:off x="1174998" y="3669075"/>
            <a:ext cx="344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16" hasCustomPrompt="1"/>
          </p:nvPr>
        </p:nvSpPr>
        <p:spPr>
          <a:xfrm>
            <a:off x="4499423" y="1465283"/>
            <a:ext cx="490500" cy="2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17"/>
          </p:nvPr>
        </p:nvSpPr>
        <p:spPr>
          <a:xfrm>
            <a:off x="1174998" y="4118700"/>
            <a:ext cx="275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18"/>
          </p:nvPr>
        </p:nvSpPr>
        <p:spPr>
          <a:xfrm>
            <a:off x="4989906" y="3674075"/>
            <a:ext cx="344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19" hasCustomPrompt="1"/>
          </p:nvPr>
        </p:nvSpPr>
        <p:spPr>
          <a:xfrm>
            <a:off x="4499423" y="3823828"/>
            <a:ext cx="490500" cy="2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20"/>
          </p:nvPr>
        </p:nvSpPr>
        <p:spPr>
          <a:xfrm>
            <a:off x="4989906" y="4123700"/>
            <a:ext cx="275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21"/>
          </p:nvPr>
        </p:nvSpPr>
        <p:spPr>
          <a:xfrm>
            <a:off x="1916600" y="521225"/>
            <a:ext cx="5310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2" name="Google Shape;92;p18"/>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txBox="1">
            <a:spLocks noGrp="1"/>
          </p:cNvSpPr>
          <p:nvPr>
            <p:ph type="title"/>
          </p:nvPr>
        </p:nvSpPr>
        <p:spPr>
          <a:xfrm>
            <a:off x="1441950" y="2920500"/>
            <a:ext cx="6227700" cy="699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8"/>
          <p:cNvSpPr txBox="1">
            <a:spLocks noGrp="1"/>
          </p:cNvSpPr>
          <p:nvPr>
            <p:ph type="subTitle" idx="1"/>
          </p:nvPr>
        </p:nvSpPr>
        <p:spPr>
          <a:xfrm>
            <a:off x="1441950" y="1523700"/>
            <a:ext cx="6227700" cy="139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9"/>
        <p:cNvGrpSpPr/>
        <p:nvPr/>
      </p:nvGrpSpPr>
      <p:grpSpPr>
        <a:xfrm>
          <a:off x="0" y="0"/>
          <a:ext cx="0" cy="0"/>
          <a:chOff x="0" y="0"/>
          <a:chExt cx="0" cy="0"/>
        </a:xfrm>
      </p:grpSpPr>
      <p:sp>
        <p:nvSpPr>
          <p:cNvPr id="110" name="Google Shape;110;p22"/>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2"/>
          <p:cNvSpPr txBox="1">
            <a:spLocks noGrp="1"/>
          </p:cNvSpPr>
          <p:nvPr>
            <p:ph type="title"/>
          </p:nvPr>
        </p:nvSpPr>
        <p:spPr>
          <a:xfrm>
            <a:off x="1018850" y="2603075"/>
            <a:ext cx="1738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22"/>
          <p:cNvSpPr txBox="1">
            <a:spLocks noGrp="1"/>
          </p:cNvSpPr>
          <p:nvPr>
            <p:ph type="subTitle" idx="1"/>
          </p:nvPr>
        </p:nvSpPr>
        <p:spPr>
          <a:xfrm>
            <a:off x="720000" y="3130775"/>
            <a:ext cx="2336400" cy="79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2"/>
          <p:cNvSpPr txBox="1">
            <a:spLocks noGrp="1"/>
          </p:cNvSpPr>
          <p:nvPr>
            <p:ph type="title" idx="2"/>
          </p:nvPr>
        </p:nvSpPr>
        <p:spPr>
          <a:xfrm>
            <a:off x="3702600" y="2603075"/>
            <a:ext cx="1738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22"/>
          <p:cNvSpPr txBox="1">
            <a:spLocks noGrp="1"/>
          </p:cNvSpPr>
          <p:nvPr>
            <p:ph type="subTitle" idx="3"/>
          </p:nvPr>
        </p:nvSpPr>
        <p:spPr>
          <a:xfrm>
            <a:off x="3403800" y="3130775"/>
            <a:ext cx="2336400" cy="79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2"/>
          <p:cNvSpPr txBox="1">
            <a:spLocks noGrp="1"/>
          </p:cNvSpPr>
          <p:nvPr>
            <p:ph type="title" idx="4"/>
          </p:nvPr>
        </p:nvSpPr>
        <p:spPr>
          <a:xfrm>
            <a:off x="6386400" y="2603075"/>
            <a:ext cx="1738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2"/>
          <p:cNvSpPr txBox="1">
            <a:spLocks noGrp="1"/>
          </p:cNvSpPr>
          <p:nvPr>
            <p:ph type="subTitle" idx="5"/>
          </p:nvPr>
        </p:nvSpPr>
        <p:spPr>
          <a:xfrm>
            <a:off x="6087600" y="3130775"/>
            <a:ext cx="2336400" cy="79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2"/>
          <p:cNvSpPr txBox="1">
            <a:spLocks noGrp="1"/>
          </p:cNvSpPr>
          <p:nvPr>
            <p:ph type="title" idx="6"/>
          </p:nvPr>
        </p:nvSpPr>
        <p:spPr>
          <a:xfrm>
            <a:off x="2015625" y="683400"/>
            <a:ext cx="5112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5"/>
        <p:cNvGrpSpPr/>
        <p:nvPr/>
      </p:nvGrpSpPr>
      <p:grpSpPr>
        <a:xfrm>
          <a:off x="0" y="0"/>
          <a:ext cx="0" cy="0"/>
          <a:chOff x="0" y="0"/>
          <a:chExt cx="0" cy="0"/>
        </a:xfrm>
      </p:grpSpPr>
      <p:sp>
        <p:nvSpPr>
          <p:cNvPr id="186" name="Google Shape;186;p29"/>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7"/>
        <p:cNvGrpSpPr/>
        <p:nvPr/>
      </p:nvGrpSpPr>
      <p:grpSpPr>
        <a:xfrm>
          <a:off x="0" y="0"/>
          <a:ext cx="0" cy="0"/>
          <a:chOff x="0" y="0"/>
          <a:chExt cx="0" cy="0"/>
        </a:xfrm>
      </p:grpSpPr>
      <p:sp>
        <p:nvSpPr>
          <p:cNvPr id="188" name="Google Shape;188;p30"/>
          <p:cNvSpPr/>
          <p:nvPr/>
        </p:nvSpPr>
        <p:spPr>
          <a:xfrm>
            <a:off x="1014250" y="814125"/>
            <a:ext cx="7115700" cy="351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360750" y="1650600"/>
            <a:ext cx="4476900" cy="1228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8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574400" y="2379275"/>
            <a:ext cx="1810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2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344728" y="2878800"/>
            <a:ext cx="3822600" cy="61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1152500"/>
            <a:ext cx="7704000" cy="3456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1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subTitle" idx="1"/>
          </p:nvPr>
        </p:nvSpPr>
        <p:spPr>
          <a:xfrm>
            <a:off x="2245583" y="2534445"/>
            <a:ext cx="1697700" cy="510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1800" b="1">
                <a:latin typeface="Michroma"/>
                <a:ea typeface="Michroma"/>
                <a:cs typeface="Michroma"/>
                <a:sym typeface="Michroma"/>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5418408" y="2534445"/>
            <a:ext cx="1697700" cy="51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1800" b="1">
                <a:latin typeface="Michroma"/>
                <a:ea typeface="Michroma"/>
                <a:cs typeface="Michroma"/>
                <a:sym typeface="Michroma"/>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530750" y="3045345"/>
            <a:ext cx="2907600" cy="83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703650" y="3045345"/>
            <a:ext cx="2907600" cy="833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p:nvPr>
        </p:nvSpPr>
        <p:spPr>
          <a:xfrm>
            <a:off x="1587225" y="687376"/>
            <a:ext cx="59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2152275" y="688600"/>
            <a:ext cx="4839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1899800" y="1290475"/>
            <a:ext cx="5370600" cy="63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body" idx="1"/>
          </p:nvPr>
        </p:nvSpPr>
        <p:spPr>
          <a:xfrm>
            <a:off x="2462550" y="2185249"/>
            <a:ext cx="4229700" cy="1964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atin typeface="Montserrat"/>
                <a:ea typeface="Montserrat"/>
                <a:cs typeface="Montserrat"/>
                <a:sym typeface="Montserrat"/>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241500" y="242700"/>
            <a:ext cx="8661000" cy="465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4260154" y="1530500"/>
            <a:ext cx="4149300" cy="625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28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4260150" y="2211641"/>
            <a:ext cx="4012200" cy="190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p:nvPr/>
        </p:nvSpPr>
        <p:spPr>
          <a:xfrm>
            <a:off x="241500" y="242700"/>
            <a:ext cx="8661000" cy="465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txBox="1">
            <a:spLocks noGrp="1"/>
          </p:cNvSpPr>
          <p:nvPr>
            <p:ph type="title"/>
          </p:nvPr>
        </p:nvSpPr>
        <p:spPr>
          <a:xfrm>
            <a:off x="5083380" y="2675154"/>
            <a:ext cx="3353700" cy="1937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Michroma"/>
              <a:buNone/>
              <a:defRPr sz="2600">
                <a:solidFill>
                  <a:schemeClr val="dk1"/>
                </a:solidFill>
                <a:latin typeface="Michroma"/>
                <a:ea typeface="Michroma"/>
                <a:cs typeface="Michroma"/>
                <a:sym typeface="Michroma"/>
              </a:defRPr>
            </a:lvl1pPr>
            <a:lvl2pPr lvl="1"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2pPr>
            <a:lvl3pPr lvl="2"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3pPr>
            <a:lvl4pPr lvl="3"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4pPr>
            <a:lvl5pPr lvl="4"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5pPr>
            <a:lvl6pPr lvl="5"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6pPr>
            <a:lvl7pPr lvl="6"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7pPr>
            <a:lvl8pPr lvl="7"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8pPr>
            <a:lvl9pPr lvl="8"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59" r:id="rId10"/>
    <p:sldLayoutId id="2147483664" r:id="rId11"/>
    <p:sldLayoutId id="2147483668"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chart" Target="../charts/chart3.xml"/><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Nonsogithub41" TargetMode="External"/><Relationship Id="rId3" Type="http://schemas.openxmlformats.org/officeDocument/2006/relationships/hyperlink" Target="https://www.flaticon.com/" TargetMode="External"/><Relationship Id="rId7" Type="http://schemas.openxmlformats.org/officeDocument/2006/relationships/image" Target="../media/image10.png"/><Relationship Id="rId2" Type="http://schemas.openxmlformats.org/officeDocument/2006/relationships/hyperlink" Target="https://slidesgo.com/" TargetMode="External"/><Relationship Id="rId1" Type="http://schemas.openxmlformats.org/officeDocument/2006/relationships/slideLayout" Target="../slideLayouts/slideLayout12.xml"/><Relationship Id="rId6" Type="http://schemas.openxmlformats.org/officeDocument/2006/relationships/hyperlink" Target="http://www.linkedin.com/in/nonsoezeoma" TargetMode="External"/><Relationship Id="rId11" Type="http://schemas.openxmlformats.org/officeDocument/2006/relationships/image" Target="../media/image12.jpg"/><Relationship Id="rId5" Type="http://schemas.openxmlformats.org/officeDocument/2006/relationships/image" Target="../media/image9.png"/><Relationship Id="rId10" Type="http://schemas.openxmlformats.org/officeDocument/2006/relationships/hyperlink" Target="https://public.tableau.com/app/profile/nonso.ezeoma" TargetMode="External"/><Relationship Id="rId4" Type="http://schemas.openxmlformats.org/officeDocument/2006/relationships/hyperlink" Target="mailto:naezeoma@gmail.com" TargetMode="External"/><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www.vgchartz.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view.officeapps.live.com/op/view.aspx?src=https%3A%2F%2Fimages.careerfoundry.com%2Fpublic%2Fcourses%2Fintro-to-data%2FE1%2Fvgsales.xlsx&amp;wdOrigin=BROWSELINK" TargetMode="External"/><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tmp"/><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ctrTitle"/>
          </p:nvPr>
        </p:nvSpPr>
        <p:spPr>
          <a:xfrm>
            <a:off x="1021650" y="1258742"/>
            <a:ext cx="4298495" cy="169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333333"/>
                </a:solidFill>
                <a:latin typeface="Calibri"/>
              </a:rPr>
              <a:t>Video Game Popularity Project </a:t>
            </a:r>
            <a:endParaRPr dirty="0">
              <a:solidFill>
                <a:schemeClr val="dk1"/>
              </a:solidFill>
            </a:endParaRPr>
          </a:p>
        </p:txBody>
      </p:sp>
      <p:sp>
        <p:nvSpPr>
          <p:cNvPr id="200" name="Google Shape;200;p34"/>
          <p:cNvSpPr txBox="1">
            <a:spLocks noGrp="1"/>
          </p:cNvSpPr>
          <p:nvPr>
            <p:ph type="subTitle" idx="1"/>
          </p:nvPr>
        </p:nvSpPr>
        <p:spPr>
          <a:xfrm>
            <a:off x="1240309" y="3475258"/>
            <a:ext cx="4258500" cy="10089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rgbClr val="333333"/>
                </a:solidFill>
                <a:latin typeface="Calibri"/>
              </a:rPr>
              <a:t>Descriptive Data Analysis for </a:t>
            </a:r>
            <a:r>
              <a:rPr lang="en-GB" sz="1800" dirty="0" err="1">
                <a:solidFill>
                  <a:srgbClr val="333333"/>
                </a:solidFill>
                <a:latin typeface="Calibri"/>
              </a:rPr>
              <a:t>GameCo</a:t>
            </a: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sz="1800" i="1" dirty="0">
                <a:solidFill>
                  <a:srgbClr val="333333"/>
                </a:solidFill>
                <a:latin typeface="Calibri"/>
              </a:rPr>
              <a:t>Nonso Ezeoma</a:t>
            </a:r>
            <a:endParaRPr i="1" dirty="0"/>
          </a:p>
        </p:txBody>
      </p:sp>
      <p:cxnSp>
        <p:nvCxnSpPr>
          <p:cNvPr id="201" name="Google Shape;201;p34"/>
          <p:cNvCxnSpPr/>
          <p:nvPr/>
        </p:nvCxnSpPr>
        <p:spPr>
          <a:xfrm>
            <a:off x="1021650" y="1098661"/>
            <a:ext cx="6367800" cy="0"/>
          </a:xfrm>
          <a:prstGeom prst="straightConnector1">
            <a:avLst/>
          </a:prstGeom>
          <a:noFill/>
          <a:ln w="9525" cap="flat" cmpd="sng">
            <a:solidFill>
              <a:schemeClr val="dk1"/>
            </a:solidFill>
            <a:prstDash val="solid"/>
            <a:round/>
            <a:headEnd type="none" w="med" len="med"/>
            <a:tailEnd type="none" w="med" len="med"/>
          </a:ln>
        </p:spPr>
      </p:cxnSp>
      <p:cxnSp>
        <p:nvCxnSpPr>
          <p:cNvPr id="202" name="Google Shape;202;p34"/>
          <p:cNvCxnSpPr/>
          <p:nvPr/>
        </p:nvCxnSpPr>
        <p:spPr>
          <a:xfrm>
            <a:off x="1024159" y="3475258"/>
            <a:ext cx="4690800" cy="0"/>
          </a:xfrm>
          <a:prstGeom prst="straightConnector1">
            <a:avLst/>
          </a:prstGeom>
          <a:noFill/>
          <a:ln w="9525" cap="flat" cmpd="sng">
            <a:solidFill>
              <a:schemeClr val="dk1"/>
            </a:solidFill>
            <a:prstDash val="solid"/>
            <a:round/>
            <a:headEnd type="none" w="med" len="med"/>
            <a:tailEnd type="none" w="med" len="med"/>
          </a:ln>
        </p:spPr>
      </p:cxnSp>
      <p:sp>
        <p:nvSpPr>
          <p:cNvPr id="203" name="Google Shape;203;p34"/>
          <p:cNvSpPr/>
          <p:nvPr/>
        </p:nvSpPr>
        <p:spPr>
          <a:xfrm>
            <a:off x="1021650" y="659250"/>
            <a:ext cx="2352000" cy="279300"/>
          </a:xfrm>
          <a:prstGeom prst="rect">
            <a:avLst/>
          </a:prstGeom>
          <a:gradFill>
            <a:gsLst>
              <a:gs pos="0">
                <a:schemeClr val="lt2"/>
              </a:gs>
              <a:gs pos="5500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c 2" descr="Film strip with solid fill">
            <a:extLst>
              <a:ext uri="{FF2B5EF4-FFF2-40B4-BE49-F238E27FC236}">
                <a16:creationId xmlns:a16="http://schemas.microsoft.com/office/drawing/2014/main" id="{13DF7C89-704B-8AC5-9D7F-70E9721B8E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7979" y="1372559"/>
            <a:ext cx="1727860" cy="20119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p:nvPr/>
        </p:nvSpPr>
        <p:spPr>
          <a:xfrm>
            <a:off x="6875538" y="1729494"/>
            <a:ext cx="760500" cy="76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p:nvPr/>
        </p:nvSpPr>
        <p:spPr>
          <a:xfrm>
            <a:off x="545795" y="949498"/>
            <a:ext cx="1259253" cy="1144053"/>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43"/>
          <p:cNvSpPr txBox="1">
            <a:spLocks noGrp="1"/>
          </p:cNvSpPr>
          <p:nvPr>
            <p:ph type="title" idx="6"/>
          </p:nvPr>
        </p:nvSpPr>
        <p:spPr>
          <a:xfrm>
            <a:off x="1255763" y="683400"/>
            <a:ext cx="587276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33333"/>
                </a:solidFill>
                <a:latin typeface="Calibri"/>
              </a:rPr>
              <a:t>DESCRIPTIVE ANALYSIS</a:t>
            </a:r>
            <a:endParaRPr dirty="0">
              <a:solidFill>
                <a:schemeClr val="lt2"/>
              </a:solidFill>
            </a:endParaRPr>
          </a:p>
        </p:txBody>
      </p:sp>
      <p:grpSp>
        <p:nvGrpSpPr>
          <p:cNvPr id="333" name="Google Shape;333;p43"/>
          <p:cNvGrpSpPr/>
          <p:nvPr/>
        </p:nvGrpSpPr>
        <p:grpSpPr>
          <a:xfrm>
            <a:off x="487615" y="1200942"/>
            <a:ext cx="976033" cy="908802"/>
            <a:chOff x="238125" y="2103325"/>
            <a:chExt cx="337350" cy="337650"/>
          </a:xfrm>
        </p:grpSpPr>
        <p:sp>
          <p:nvSpPr>
            <p:cNvPr id="334" name="Google Shape;334;p43"/>
            <p:cNvSpPr/>
            <p:nvPr/>
          </p:nvSpPr>
          <p:spPr>
            <a:xfrm>
              <a:off x="289175" y="2182425"/>
              <a:ext cx="227350" cy="258550"/>
            </a:xfrm>
            <a:custGeom>
              <a:avLst/>
              <a:gdLst/>
              <a:ahLst/>
              <a:cxnLst/>
              <a:rect l="l" t="t" r="r" b="b"/>
              <a:pathLst>
                <a:path w="9094" h="10342" extrusionOk="0">
                  <a:moveTo>
                    <a:pt x="3107" y="6204"/>
                  </a:moveTo>
                  <a:lnTo>
                    <a:pt x="3666" y="6763"/>
                  </a:lnTo>
                  <a:lnTo>
                    <a:pt x="3107" y="7321"/>
                  </a:lnTo>
                  <a:lnTo>
                    <a:pt x="2549" y="6763"/>
                  </a:lnTo>
                  <a:lnTo>
                    <a:pt x="3107" y="6204"/>
                  </a:lnTo>
                  <a:close/>
                  <a:moveTo>
                    <a:pt x="6271" y="6204"/>
                  </a:moveTo>
                  <a:lnTo>
                    <a:pt x="6830" y="6763"/>
                  </a:lnTo>
                  <a:lnTo>
                    <a:pt x="6271" y="7321"/>
                  </a:lnTo>
                  <a:lnTo>
                    <a:pt x="5713" y="6763"/>
                  </a:lnTo>
                  <a:lnTo>
                    <a:pt x="6271" y="6204"/>
                  </a:lnTo>
                  <a:close/>
                  <a:moveTo>
                    <a:pt x="4720" y="0"/>
                  </a:moveTo>
                  <a:cubicBezTo>
                    <a:pt x="3200" y="0"/>
                    <a:pt x="1928" y="1241"/>
                    <a:pt x="1928" y="2761"/>
                  </a:cubicBezTo>
                  <a:lnTo>
                    <a:pt x="1928" y="3164"/>
                  </a:lnTo>
                  <a:lnTo>
                    <a:pt x="4317" y="3164"/>
                  </a:lnTo>
                  <a:lnTo>
                    <a:pt x="4317" y="4777"/>
                  </a:lnTo>
                  <a:lnTo>
                    <a:pt x="3138" y="4777"/>
                  </a:lnTo>
                  <a:cubicBezTo>
                    <a:pt x="2301" y="4777"/>
                    <a:pt x="1587" y="5274"/>
                    <a:pt x="1277" y="6049"/>
                  </a:cubicBezTo>
                  <a:lnTo>
                    <a:pt x="440" y="8158"/>
                  </a:lnTo>
                  <a:cubicBezTo>
                    <a:pt x="1" y="9343"/>
                    <a:pt x="943" y="10342"/>
                    <a:pt x="1950" y="10342"/>
                  </a:cubicBezTo>
                  <a:cubicBezTo>
                    <a:pt x="2366" y="10342"/>
                    <a:pt x="2793" y="10171"/>
                    <a:pt x="3138" y="9771"/>
                  </a:cubicBezTo>
                  <a:lnTo>
                    <a:pt x="3914" y="8872"/>
                  </a:lnTo>
                  <a:cubicBezTo>
                    <a:pt x="3976" y="8779"/>
                    <a:pt x="4100" y="8748"/>
                    <a:pt x="4224" y="8748"/>
                  </a:cubicBezTo>
                  <a:lnTo>
                    <a:pt x="5217" y="8748"/>
                  </a:lnTo>
                  <a:cubicBezTo>
                    <a:pt x="5341" y="8748"/>
                    <a:pt x="5434" y="8779"/>
                    <a:pt x="5527" y="8872"/>
                  </a:cubicBezTo>
                  <a:lnTo>
                    <a:pt x="6302" y="9771"/>
                  </a:lnTo>
                  <a:cubicBezTo>
                    <a:pt x="6633" y="10156"/>
                    <a:pt x="7063" y="10327"/>
                    <a:pt x="7486" y="10327"/>
                  </a:cubicBezTo>
                  <a:cubicBezTo>
                    <a:pt x="8292" y="10327"/>
                    <a:pt x="9074" y="9704"/>
                    <a:pt x="9094" y="8748"/>
                  </a:cubicBezTo>
                  <a:cubicBezTo>
                    <a:pt x="9094" y="8531"/>
                    <a:pt x="9032" y="8345"/>
                    <a:pt x="8970" y="8158"/>
                  </a:cubicBezTo>
                  <a:lnTo>
                    <a:pt x="8163" y="6049"/>
                  </a:lnTo>
                  <a:cubicBezTo>
                    <a:pt x="7853" y="5274"/>
                    <a:pt x="7140" y="4777"/>
                    <a:pt x="6302" y="4777"/>
                  </a:cubicBezTo>
                  <a:lnTo>
                    <a:pt x="5092" y="4777"/>
                  </a:lnTo>
                  <a:lnTo>
                    <a:pt x="5092" y="3164"/>
                  </a:lnTo>
                  <a:lnTo>
                    <a:pt x="7481" y="3164"/>
                  </a:lnTo>
                  <a:lnTo>
                    <a:pt x="7481" y="2792"/>
                  </a:lnTo>
                  <a:cubicBezTo>
                    <a:pt x="7481" y="1272"/>
                    <a:pt x="6240" y="0"/>
                    <a:pt x="4720"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p:nvPr/>
          </p:nvSpPr>
          <p:spPr>
            <a:xfrm>
              <a:off x="255175" y="2103325"/>
              <a:ext cx="92300" cy="79050"/>
            </a:xfrm>
            <a:custGeom>
              <a:avLst/>
              <a:gdLst/>
              <a:ahLst/>
              <a:cxnLst/>
              <a:rect l="l" t="t" r="r" b="b"/>
              <a:pathLst>
                <a:path w="3692" h="3162" extrusionOk="0">
                  <a:moveTo>
                    <a:pt x="2110" y="0"/>
                  </a:moveTo>
                  <a:cubicBezTo>
                    <a:pt x="714" y="0"/>
                    <a:pt x="0" y="1675"/>
                    <a:pt x="993" y="2699"/>
                  </a:cubicBezTo>
                  <a:cubicBezTo>
                    <a:pt x="1313" y="3019"/>
                    <a:pt x="1706" y="3161"/>
                    <a:pt x="2093" y="3161"/>
                  </a:cubicBezTo>
                  <a:cubicBezTo>
                    <a:pt x="2908" y="3161"/>
                    <a:pt x="3692" y="2529"/>
                    <a:pt x="3692" y="1582"/>
                  </a:cubicBezTo>
                  <a:cubicBezTo>
                    <a:pt x="3692" y="683"/>
                    <a:pt x="2978" y="0"/>
                    <a:pt x="2110"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3"/>
            <p:cNvSpPr/>
            <p:nvPr/>
          </p:nvSpPr>
          <p:spPr>
            <a:xfrm>
              <a:off x="353650" y="2103325"/>
              <a:ext cx="93100" cy="79050"/>
            </a:xfrm>
            <a:custGeom>
              <a:avLst/>
              <a:gdLst/>
              <a:ahLst/>
              <a:cxnLst/>
              <a:rect l="l" t="t" r="r" b="b"/>
              <a:pathLst>
                <a:path w="3724" h="3162" extrusionOk="0">
                  <a:moveTo>
                    <a:pt x="2141" y="0"/>
                  </a:moveTo>
                  <a:cubicBezTo>
                    <a:pt x="714" y="0"/>
                    <a:pt x="1" y="1675"/>
                    <a:pt x="993" y="2699"/>
                  </a:cubicBezTo>
                  <a:cubicBezTo>
                    <a:pt x="1323" y="3019"/>
                    <a:pt x="1724" y="3161"/>
                    <a:pt x="2115" y="3161"/>
                  </a:cubicBezTo>
                  <a:cubicBezTo>
                    <a:pt x="2939" y="3161"/>
                    <a:pt x="3723" y="2529"/>
                    <a:pt x="3723" y="1582"/>
                  </a:cubicBezTo>
                  <a:cubicBezTo>
                    <a:pt x="3723" y="683"/>
                    <a:pt x="3010" y="0"/>
                    <a:pt x="214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452925" y="2103325"/>
              <a:ext cx="92300" cy="79050"/>
            </a:xfrm>
            <a:custGeom>
              <a:avLst/>
              <a:gdLst/>
              <a:ahLst/>
              <a:cxnLst/>
              <a:rect l="l" t="t" r="r" b="b"/>
              <a:pathLst>
                <a:path w="3692" h="3162" extrusionOk="0">
                  <a:moveTo>
                    <a:pt x="2110" y="0"/>
                  </a:moveTo>
                  <a:cubicBezTo>
                    <a:pt x="714" y="0"/>
                    <a:pt x="0" y="1675"/>
                    <a:pt x="993" y="2699"/>
                  </a:cubicBezTo>
                  <a:cubicBezTo>
                    <a:pt x="1313" y="3019"/>
                    <a:pt x="1706" y="3161"/>
                    <a:pt x="2093" y="3161"/>
                  </a:cubicBezTo>
                  <a:cubicBezTo>
                    <a:pt x="2907" y="3161"/>
                    <a:pt x="3692" y="2529"/>
                    <a:pt x="3692" y="1582"/>
                  </a:cubicBezTo>
                  <a:cubicBezTo>
                    <a:pt x="3692" y="683"/>
                    <a:pt x="2978" y="0"/>
                    <a:pt x="2110"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471525" y="2182425"/>
              <a:ext cx="103950" cy="79125"/>
            </a:xfrm>
            <a:custGeom>
              <a:avLst/>
              <a:gdLst/>
              <a:ahLst/>
              <a:cxnLst/>
              <a:rect l="l" t="t" r="r" b="b"/>
              <a:pathLst>
                <a:path w="4158" h="3165" extrusionOk="0">
                  <a:moveTo>
                    <a:pt x="1366" y="0"/>
                  </a:moveTo>
                  <a:cubicBezTo>
                    <a:pt x="869" y="0"/>
                    <a:pt x="404" y="124"/>
                    <a:pt x="1" y="342"/>
                  </a:cubicBezTo>
                  <a:cubicBezTo>
                    <a:pt x="621" y="993"/>
                    <a:pt x="962" y="1862"/>
                    <a:pt x="962" y="2761"/>
                  </a:cubicBezTo>
                  <a:lnTo>
                    <a:pt x="962" y="3164"/>
                  </a:lnTo>
                  <a:lnTo>
                    <a:pt x="4157" y="3164"/>
                  </a:lnTo>
                  <a:lnTo>
                    <a:pt x="4157" y="2761"/>
                  </a:lnTo>
                  <a:cubicBezTo>
                    <a:pt x="4157" y="1241"/>
                    <a:pt x="2886" y="0"/>
                    <a:pt x="1366"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38125" y="2182150"/>
              <a:ext cx="103925" cy="79400"/>
            </a:xfrm>
            <a:custGeom>
              <a:avLst/>
              <a:gdLst/>
              <a:ahLst/>
              <a:cxnLst/>
              <a:rect l="l" t="t" r="r" b="b"/>
              <a:pathLst>
                <a:path w="4157" h="3176" extrusionOk="0">
                  <a:moveTo>
                    <a:pt x="2808" y="1"/>
                  </a:moveTo>
                  <a:cubicBezTo>
                    <a:pt x="1352" y="1"/>
                    <a:pt x="24" y="1160"/>
                    <a:pt x="0" y="2772"/>
                  </a:cubicBezTo>
                  <a:lnTo>
                    <a:pt x="0" y="3175"/>
                  </a:lnTo>
                  <a:lnTo>
                    <a:pt x="3195" y="3175"/>
                  </a:lnTo>
                  <a:lnTo>
                    <a:pt x="3195" y="2772"/>
                  </a:lnTo>
                  <a:cubicBezTo>
                    <a:pt x="3195" y="1873"/>
                    <a:pt x="3536" y="1004"/>
                    <a:pt x="4157" y="353"/>
                  </a:cubicBezTo>
                  <a:cubicBezTo>
                    <a:pt x="3718" y="111"/>
                    <a:pt x="3257" y="1"/>
                    <a:pt x="2808" y="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4" name="Content Placeholder 3">
            <a:extLst>
              <a:ext uri="{FF2B5EF4-FFF2-40B4-BE49-F238E27FC236}">
                <a16:creationId xmlns:a16="http://schemas.microsoft.com/office/drawing/2014/main" id="{A45AA786-4FED-62EC-B7DF-A7C8D2FCEC94}"/>
              </a:ext>
            </a:extLst>
          </p:cNvPr>
          <p:cNvGraphicFramePr>
            <a:graphicFrameLocks/>
          </p:cNvGraphicFramePr>
          <p:nvPr>
            <p:extLst>
              <p:ext uri="{D42A27DB-BD31-4B8C-83A1-F6EECF244321}">
                <p14:modId xmlns:p14="http://schemas.microsoft.com/office/powerpoint/2010/main" val="414869303"/>
              </p:ext>
            </p:extLst>
          </p:nvPr>
        </p:nvGraphicFramePr>
        <p:xfrm>
          <a:off x="1392600" y="2093552"/>
          <a:ext cx="6025212" cy="25564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Diagram 16">
            <a:extLst>
              <a:ext uri="{FF2B5EF4-FFF2-40B4-BE49-F238E27FC236}">
                <a16:creationId xmlns:a16="http://schemas.microsoft.com/office/drawing/2014/main" id="{68BAD93C-ED3E-C905-F54B-6C156AA45A30}"/>
              </a:ext>
            </a:extLst>
          </p:cNvPr>
          <p:cNvGraphicFramePr/>
          <p:nvPr>
            <p:extLst>
              <p:ext uri="{D42A27DB-BD31-4B8C-83A1-F6EECF244321}">
                <p14:modId xmlns:p14="http://schemas.microsoft.com/office/powerpoint/2010/main" val="701051090"/>
              </p:ext>
            </p:extLst>
          </p:nvPr>
        </p:nvGraphicFramePr>
        <p:xfrm>
          <a:off x="1678265" y="1305494"/>
          <a:ext cx="6142536" cy="523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CFD9EA7-6E3F-4E7F-4213-D558DA023005}"/>
              </a:ext>
            </a:extLst>
          </p:cNvPr>
          <p:cNvSpPr>
            <a:spLocks noGrp="1"/>
          </p:cNvSpPr>
          <p:nvPr>
            <p:ph type="title" idx="6"/>
          </p:nvPr>
        </p:nvSpPr>
        <p:spPr>
          <a:xfrm>
            <a:off x="2015550" y="275910"/>
            <a:ext cx="5112900" cy="572700"/>
          </a:xfrm>
        </p:spPr>
        <p:txBody>
          <a:bodyPr/>
          <a:lstStyle/>
          <a:p>
            <a:r>
              <a:rPr lang="en-GB" sz="1800" dirty="0">
                <a:solidFill>
                  <a:srgbClr val="333333"/>
                </a:solidFill>
                <a:latin typeface="Calibri"/>
              </a:rPr>
              <a:t>Insights and Findings</a:t>
            </a:r>
          </a:p>
        </p:txBody>
      </p:sp>
      <p:sp>
        <p:nvSpPr>
          <p:cNvPr id="12" name="TextBox 11">
            <a:extLst>
              <a:ext uri="{FF2B5EF4-FFF2-40B4-BE49-F238E27FC236}">
                <a16:creationId xmlns:a16="http://schemas.microsoft.com/office/drawing/2014/main" id="{46A60A6F-5878-5FEA-5AC7-024071BBF64E}"/>
              </a:ext>
            </a:extLst>
          </p:cNvPr>
          <p:cNvSpPr txBox="1"/>
          <p:nvPr/>
        </p:nvSpPr>
        <p:spPr>
          <a:xfrm>
            <a:off x="421574" y="663535"/>
            <a:ext cx="8300852" cy="4585871"/>
          </a:xfrm>
          <a:prstGeom prst="rect">
            <a:avLst/>
          </a:prstGeom>
          <a:noFill/>
        </p:spPr>
        <p:txBody>
          <a:bodyPr wrap="square">
            <a:spAutoFit/>
          </a:bodyPr>
          <a:lstStyle/>
          <a:p>
            <a:pPr marL="171450" indent="-171450">
              <a:buFont typeface="Wingdings" panose="05000000000000000000" pitchFamily="2" charset="2"/>
              <a:buChar char="§"/>
            </a:pPr>
            <a:r>
              <a:rPr lang="en-GB" sz="1800" dirty="0">
                <a:solidFill>
                  <a:srgbClr val="333333"/>
                </a:solidFill>
                <a:latin typeface="Calibri"/>
              </a:rPr>
              <a:t>Popular Game Genres:</a:t>
            </a:r>
          </a:p>
          <a:p>
            <a:r>
              <a:rPr lang="en-GB" sz="1800" dirty="0">
                <a:solidFill>
                  <a:srgbClr val="333333"/>
                </a:solidFill>
                <a:latin typeface="Calibri"/>
              </a:rPr>
              <a:t>   - Shooter and Action games are the most popular genres across all regions.</a:t>
            </a:r>
          </a:p>
          <a:p>
            <a:r>
              <a:rPr lang="en-GB" sz="1800" dirty="0">
                <a:solidFill>
                  <a:srgbClr val="333333"/>
                </a:solidFill>
                <a:latin typeface="Calibri"/>
              </a:rPr>
              <a:t>   - Sports and Platform games also show significant popularity, especially in North America and Europe.</a:t>
            </a:r>
          </a:p>
          <a:p>
            <a:r>
              <a:rPr lang="en-GB" sz="1800" dirty="0">
                <a:solidFill>
                  <a:srgbClr val="333333"/>
                </a:solidFill>
                <a:latin typeface="Calibri"/>
              </a:rPr>
              <a:t>   - Role-playing games are particularly popular in Japan.</a:t>
            </a:r>
          </a:p>
          <a:p>
            <a:endParaRPr lang="en-GB" sz="1100" dirty="0"/>
          </a:p>
          <a:p>
            <a:pPr marL="171450" indent="-171450">
              <a:buFont typeface="Wingdings" panose="05000000000000000000" pitchFamily="2" charset="2"/>
              <a:buChar char="§"/>
            </a:pPr>
            <a:r>
              <a:rPr lang="en-GB" sz="1800" dirty="0">
                <a:solidFill>
                  <a:srgbClr val="333333"/>
                </a:solidFill>
                <a:latin typeface="Calibri"/>
              </a:rPr>
              <a:t>Regional Sales Trends:</a:t>
            </a:r>
          </a:p>
          <a:p>
            <a:r>
              <a:rPr lang="en-GB" sz="1800" dirty="0">
                <a:solidFill>
                  <a:srgbClr val="333333"/>
                </a:solidFill>
                <a:latin typeface="Calibri"/>
              </a:rPr>
              <a:t>   - North America consistently dominates the market with the highest sales proportions. From 2008 to 2016, NA sales peaked in 2008 at 351.40 million units but showed a declining trend, reaching 22.66 million units in 2016.</a:t>
            </a:r>
          </a:p>
          <a:p>
            <a:r>
              <a:rPr lang="en-GB" sz="1800" dirty="0">
                <a:solidFill>
                  <a:srgbClr val="333333"/>
                </a:solidFill>
                <a:latin typeface="Calibri"/>
              </a:rPr>
              <a:t>   - Europe showed steady sales, with a peak in 2008 at 184.40 million units and a gradual decline to 26.75 million units in 2016.</a:t>
            </a:r>
          </a:p>
          <a:p>
            <a:r>
              <a:rPr lang="en-GB" sz="1800" dirty="0">
                <a:solidFill>
                  <a:srgbClr val="333333"/>
                </a:solidFill>
                <a:latin typeface="Calibri"/>
              </a:rPr>
              <a:t>   - Japan had lower sales compared to NA and Europe, with a peak of 61.71 million units in 2009 and a decline to 13.65 million units in 2016.</a:t>
            </a:r>
          </a:p>
          <a:p>
            <a:r>
              <a:rPr lang="en-GB" sz="1800" dirty="0">
                <a:solidFill>
                  <a:srgbClr val="333333"/>
                </a:solidFill>
                <a:latin typeface="Calibri"/>
              </a:rPr>
              <a:t>   - Other regions showed the least sales, peaking at 84.74 million units in 2008 and decreasing to 8.96 million units in 2016.</a:t>
            </a:r>
          </a:p>
          <a:p>
            <a:endParaRPr lang="en-GB" sz="1100" dirty="0"/>
          </a:p>
        </p:txBody>
      </p:sp>
    </p:spTree>
    <p:extLst>
      <p:ext uri="{BB962C8B-B14F-4D97-AF65-F5344CB8AC3E}">
        <p14:creationId xmlns:p14="http://schemas.microsoft.com/office/powerpoint/2010/main" val="2644057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CC3CB266-D9CE-5BE5-0E01-90BEDE07AEA9}"/>
              </a:ext>
            </a:extLst>
          </p:cNvPr>
          <p:cNvSpPr>
            <a:spLocks noGrp="1"/>
          </p:cNvSpPr>
          <p:nvPr>
            <p:ph type="subTitle" idx="5"/>
          </p:nvPr>
        </p:nvSpPr>
        <p:spPr>
          <a:xfrm>
            <a:off x="618565" y="1256100"/>
            <a:ext cx="7805435" cy="3517605"/>
          </a:xfrm>
        </p:spPr>
        <p:txBody>
          <a:bodyPr/>
          <a:lstStyle/>
          <a:p>
            <a:pPr algn="l"/>
            <a:r>
              <a:rPr lang="en-GB" sz="1400" dirty="0">
                <a:solidFill>
                  <a:srgbClr val="333333"/>
                </a:solidFill>
                <a:latin typeface="Calibri"/>
              </a:rPr>
              <a:t> </a:t>
            </a:r>
            <a:r>
              <a:rPr lang="en-GB" sz="1800" dirty="0">
                <a:solidFill>
                  <a:srgbClr val="333333"/>
                </a:solidFill>
                <a:latin typeface="Calibri"/>
              </a:rPr>
              <a:t>- Japan had lower sales compared to NA and Europe, with a peak of 61.71 million units in 2009 and a decline to 13.65 million units in 2016.</a:t>
            </a:r>
          </a:p>
          <a:p>
            <a:pPr algn="l"/>
            <a:r>
              <a:rPr lang="en-GB" sz="1800" dirty="0">
                <a:solidFill>
                  <a:srgbClr val="333333"/>
                </a:solidFill>
                <a:latin typeface="Calibri"/>
              </a:rPr>
              <a:t>   - Other regions showed the least sales, peaking at 84.74 million units in 2008 and decreasing to 8.96 million units in 2016.</a:t>
            </a:r>
          </a:p>
          <a:p>
            <a:pPr algn="l">
              <a:buFont typeface="Wingdings" panose="05000000000000000000" pitchFamily="2" charset="2"/>
              <a:buChar char="§"/>
            </a:pPr>
            <a:r>
              <a:rPr lang="en-GB" sz="1800" dirty="0">
                <a:solidFill>
                  <a:srgbClr val="333333"/>
                </a:solidFill>
                <a:latin typeface="Calibri"/>
              </a:rPr>
              <a:t>Competitive Landscape:</a:t>
            </a:r>
          </a:p>
          <a:p>
            <a:pPr algn="l"/>
            <a:r>
              <a:rPr lang="en-GB" sz="1800" dirty="0">
                <a:solidFill>
                  <a:srgbClr val="333333"/>
                </a:solidFill>
                <a:latin typeface="Calibri"/>
              </a:rPr>
              <a:t>   - Nintendo is the leading publisher across all regions, with the highest sales volumes.</a:t>
            </a:r>
          </a:p>
          <a:p>
            <a:pPr algn="l"/>
            <a:r>
              <a:rPr lang="en-GB" sz="1800" dirty="0">
                <a:solidFill>
                  <a:srgbClr val="333333"/>
                </a:solidFill>
                <a:latin typeface="Calibri"/>
              </a:rPr>
              <a:t>   - Other significant competitors include Electronic Arts (EA) and Activision Blizzard, particularly strong in North America and Europe.</a:t>
            </a:r>
            <a:endParaRPr lang="en-GB" sz="1800" dirty="0"/>
          </a:p>
          <a:p>
            <a:pPr marL="171450" indent="-171450" algn="l">
              <a:buFont typeface="Wingdings" panose="05000000000000000000" pitchFamily="2" charset="2"/>
              <a:buChar char="§"/>
            </a:pPr>
            <a:r>
              <a:rPr lang="en-GB" sz="1800" dirty="0">
                <a:solidFill>
                  <a:srgbClr val="333333"/>
                </a:solidFill>
                <a:latin typeface="Calibri"/>
              </a:rPr>
              <a:t>Market Dynamics:</a:t>
            </a:r>
          </a:p>
          <a:p>
            <a:pPr algn="l"/>
            <a:r>
              <a:rPr lang="en-GB" sz="1800" dirty="0">
                <a:solidFill>
                  <a:srgbClr val="333333"/>
                </a:solidFill>
                <a:latin typeface="Calibri"/>
              </a:rPr>
              <a:t>   - Sales data from 2008 to 2016 indicates shifting trends, with North America and Europe showing declining sales, possibly due to market saturation or shifting consumer preferences.</a:t>
            </a:r>
          </a:p>
          <a:p>
            <a:pPr algn="l"/>
            <a:r>
              <a:rPr lang="en-GB" sz="1800" dirty="0">
                <a:solidFill>
                  <a:srgbClr val="333333"/>
                </a:solidFill>
                <a:latin typeface="Calibri"/>
              </a:rPr>
              <a:t>   - Japan’s market shows a preference for role-playing games, which can be a niche focus for </a:t>
            </a:r>
            <a:r>
              <a:rPr lang="en-GB" sz="1800" dirty="0" err="1">
                <a:solidFill>
                  <a:srgbClr val="333333"/>
                </a:solidFill>
                <a:latin typeface="Calibri"/>
              </a:rPr>
              <a:t>GameCo</a:t>
            </a:r>
            <a:r>
              <a:rPr lang="en-GB" sz="1800" dirty="0">
                <a:solidFill>
                  <a:srgbClr val="333333"/>
                </a:solidFill>
                <a:latin typeface="Calibri"/>
              </a:rPr>
              <a:t>.</a:t>
            </a:r>
          </a:p>
          <a:p>
            <a:endParaRPr lang="en-GB" dirty="0"/>
          </a:p>
        </p:txBody>
      </p:sp>
      <p:sp>
        <p:nvSpPr>
          <p:cNvPr id="8" name="Title 7">
            <a:extLst>
              <a:ext uri="{FF2B5EF4-FFF2-40B4-BE49-F238E27FC236}">
                <a16:creationId xmlns:a16="http://schemas.microsoft.com/office/drawing/2014/main" id="{301A984B-4E9C-E7A1-EEE2-41C251D77F61}"/>
              </a:ext>
            </a:extLst>
          </p:cNvPr>
          <p:cNvSpPr>
            <a:spLocks noGrp="1"/>
          </p:cNvSpPr>
          <p:nvPr>
            <p:ph type="title" idx="6"/>
          </p:nvPr>
        </p:nvSpPr>
        <p:spPr>
          <a:xfrm>
            <a:off x="1773578" y="212753"/>
            <a:ext cx="5112900" cy="572700"/>
          </a:xfrm>
        </p:spPr>
        <p:txBody>
          <a:bodyPr/>
          <a:lstStyle/>
          <a:p>
            <a:r>
              <a:rPr lang="en-GB" sz="1800" dirty="0">
                <a:solidFill>
                  <a:srgbClr val="333333"/>
                </a:solidFill>
                <a:latin typeface="Calibri"/>
              </a:rPr>
              <a:t>Insights and Findings</a:t>
            </a:r>
            <a:endParaRPr lang="en-GB" sz="1800" dirty="0"/>
          </a:p>
        </p:txBody>
      </p:sp>
    </p:spTree>
    <p:extLst>
      <p:ext uri="{BB962C8B-B14F-4D97-AF65-F5344CB8AC3E}">
        <p14:creationId xmlns:p14="http://schemas.microsoft.com/office/powerpoint/2010/main" val="418661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B2CDC6-865F-D4F8-86B8-13DA6976CE58}"/>
              </a:ext>
            </a:extLst>
          </p:cNvPr>
          <p:cNvSpPr>
            <a:spLocks noGrp="1"/>
          </p:cNvSpPr>
          <p:nvPr>
            <p:ph type="title" idx="6"/>
          </p:nvPr>
        </p:nvSpPr>
        <p:spPr>
          <a:xfrm>
            <a:off x="2015550" y="252495"/>
            <a:ext cx="5112900" cy="572700"/>
          </a:xfrm>
        </p:spPr>
        <p:txBody>
          <a:bodyPr/>
          <a:lstStyle/>
          <a:p>
            <a:r>
              <a:rPr lang="en-GB" sz="1800" dirty="0">
                <a:solidFill>
                  <a:srgbClr val="333333"/>
                </a:solidFill>
                <a:latin typeface="Calibri"/>
              </a:rPr>
              <a:t>Recommendations</a:t>
            </a:r>
          </a:p>
        </p:txBody>
      </p:sp>
      <p:sp>
        <p:nvSpPr>
          <p:cNvPr id="10" name="TextBox 9">
            <a:extLst>
              <a:ext uri="{FF2B5EF4-FFF2-40B4-BE49-F238E27FC236}">
                <a16:creationId xmlns:a16="http://schemas.microsoft.com/office/drawing/2014/main" id="{B8FDA3C5-BFB2-2877-6338-3CDAF2B9609D}"/>
              </a:ext>
            </a:extLst>
          </p:cNvPr>
          <p:cNvSpPr txBox="1"/>
          <p:nvPr/>
        </p:nvSpPr>
        <p:spPr>
          <a:xfrm>
            <a:off x="353117" y="646816"/>
            <a:ext cx="8217724" cy="4154984"/>
          </a:xfrm>
          <a:prstGeom prst="rect">
            <a:avLst/>
          </a:prstGeom>
          <a:noFill/>
        </p:spPr>
        <p:txBody>
          <a:bodyPr wrap="square">
            <a:spAutoFit/>
          </a:bodyPr>
          <a:lstStyle/>
          <a:p>
            <a:pPr marL="171450" indent="-171450">
              <a:buFont typeface="Wingdings" panose="05000000000000000000" pitchFamily="2" charset="2"/>
              <a:buChar char="§"/>
            </a:pPr>
            <a:r>
              <a:rPr lang="en-GB" sz="1800" dirty="0">
                <a:solidFill>
                  <a:srgbClr val="333333"/>
                </a:solidFill>
                <a:latin typeface="Calibri"/>
              </a:rPr>
              <a:t>. Focus on Popular Genres:</a:t>
            </a:r>
          </a:p>
          <a:p>
            <a:r>
              <a:rPr lang="en-GB" sz="1800" dirty="0">
                <a:solidFill>
                  <a:srgbClr val="333333"/>
                </a:solidFill>
                <a:latin typeface="Calibri"/>
              </a:rPr>
              <a:t>    - Prioritize developing and marketing Shooter and Action games to capture a significant share of the popular genres.</a:t>
            </a:r>
          </a:p>
          <a:p>
            <a:r>
              <a:rPr lang="en-GB" sz="1800" dirty="0">
                <a:solidFill>
                  <a:srgbClr val="333333"/>
                </a:solidFill>
                <a:latin typeface="Calibri"/>
              </a:rPr>
              <a:t>    - Consider creating Sports and Platform games to appeal to a broad audience in North America and Europe.</a:t>
            </a:r>
            <a:endParaRPr lang="en-GB" sz="1200" dirty="0">
              <a:latin typeface="+mn-lt"/>
            </a:endParaRPr>
          </a:p>
          <a:p>
            <a:pPr marL="171450" indent="-171450">
              <a:buFont typeface="Wingdings" panose="05000000000000000000" pitchFamily="2" charset="2"/>
              <a:buChar char="§"/>
            </a:pPr>
            <a:r>
              <a:rPr lang="en-GB" sz="1800" dirty="0">
                <a:solidFill>
                  <a:srgbClr val="333333"/>
                </a:solidFill>
                <a:latin typeface="Calibri"/>
              </a:rPr>
              <a:t> Regional Marketing Strategies:</a:t>
            </a:r>
          </a:p>
          <a:p>
            <a:r>
              <a:rPr lang="en-GB" sz="1800" dirty="0">
                <a:solidFill>
                  <a:srgbClr val="333333"/>
                </a:solidFill>
                <a:latin typeface="Calibri"/>
              </a:rPr>
              <a:t>    - North America: Focus on maintaining dominance in Shooter and Action genres. Invest in innovative marketing strategies to counteract the declining trend.</a:t>
            </a:r>
          </a:p>
          <a:p>
            <a:r>
              <a:rPr lang="en-GB" sz="1800" dirty="0">
                <a:solidFill>
                  <a:srgbClr val="333333"/>
                </a:solidFill>
                <a:latin typeface="Calibri"/>
              </a:rPr>
              <a:t>    - Europe: Tailor marketing campaigns to highlight popular genres like Shooter, Action, and Sports games.</a:t>
            </a:r>
          </a:p>
          <a:p>
            <a:r>
              <a:rPr lang="en-GB" sz="1800" dirty="0">
                <a:solidFill>
                  <a:srgbClr val="333333"/>
                </a:solidFill>
                <a:latin typeface="Calibri"/>
              </a:rPr>
              <a:t>    - Japan: Develop and market Role-Playing games to cater to local preferences. Collaborate with local influencers to boost market presence.</a:t>
            </a:r>
          </a:p>
          <a:p>
            <a:pPr marL="171450" indent="-171450">
              <a:buFont typeface="Wingdings" panose="05000000000000000000" pitchFamily="2" charset="2"/>
              <a:buChar char="§"/>
            </a:pPr>
            <a:endParaRPr lang="en-GB" sz="1200" dirty="0">
              <a:latin typeface="+mn-lt"/>
            </a:endParaRPr>
          </a:p>
          <a:p>
            <a:pPr marL="171450" indent="-171450">
              <a:buFont typeface="Wingdings" panose="05000000000000000000" pitchFamily="2" charset="2"/>
              <a:buChar char="§"/>
            </a:pPr>
            <a:r>
              <a:rPr lang="en-GB" sz="1800" dirty="0">
                <a:solidFill>
                  <a:srgbClr val="333333"/>
                </a:solidFill>
                <a:latin typeface="Calibri"/>
              </a:rPr>
              <a:t> Competitive Positioning:</a:t>
            </a:r>
          </a:p>
          <a:p>
            <a:r>
              <a:rPr lang="en-GB" sz="1800" dirty="0">
                <a:solidFill>
                  <a:srgbClr val="333333"/>
                </a:solidFill>
                <a:latin typeface="Calibri"/>
              </a:rPr>
              <a:t>    - </a:t>
            </a:r>
            <a:r>
              <a:rPr lang="en-GB" sz="1800" dirty="0" err="1">
                <a:solidFill>
                  <a:srgbClr val="333333"/>
                </a:solidFill>
                <a:latin typeface="Calibri"/>
              </a:rPr>
              <a:t>Analyze</a:t>
            </a:r>
            <a:r>
              <a:rPr lang="en-GB" sz="1800" dirty="0">
                <a:solidFill>
                  <a:srgbClr val="333333"/>
                </a:solidFill>
                <a:latin typeface="Calibri"/>
              </a:rPr>
              <a:t> strategies of top competitors like Nintendo, EA, and Activision Blizzard. </a:t>
            </a:r>
            <a:endParaRPr lang="en-GB" sz="1200" dirty="0">
              <a:latin typeface="+mn-lt"/>
            </a:endParaRPr>
          </a:p>
        </p:txBody>
      </p:sp>
    </p:spTree>
    <p:extLst>
      <p:ext uri="{BB962C8B-B14F-4D97-AF65-F5344CB8AC3E}">
        <p14:creationId xmlns:p14="http://schemas.microsoft.com/office/powerpoint/2010/main" val="2502674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EF169EB-4E75-A73C-608D-F118D6D1CCC5}"/>
              </a:ext>
            </a:extLst>
          </p:cNvPr>
          <p:cNvSpPr>
            <a:spLocks noGrp="1"/>
          </p:cNvSpPr>
          <p:nvPr>
            <p:ph type="title" idx="6"/>
          </p:nvPr>
        </p:nvSpPr>
        <p:spPr>
          <a:xfrm>
            <a:off x="997527" y="162724"/>
            <a:ext cx="6867193" cy="572700"/>
          </a:xfrm>
        </p:spPr>
        <p:txBody>
          <a:bodyPr/>
          <a:lstStyle/>
          <a:p>
            <a:r>
              <a:rPr lang="en-GB" sz="1800" dirty="0">
                <a:solidFill>
                  <a:srgbClr val="333333"/>
                </a:solidFill>
                <a:latin typeface="Calibri"/>
              </a:rPr>
              <a:t>Insights and Findings - Appendix</a:t>
            </a:r>
          </a:p>
        </p:txBody>
      </p:sp>
      <p:graphicFrame>
        <p:nvGraphicFramePr>
          <p:cNvPr id="9" name="Table 8">
            <a:extLst>
              <a:ext uri="{FF2B5EF4-FFF2-40B4-BE49-F238E27FC236}">
                <a16:creationId xmlns:a16="http://schemas.microsoft.com/office/drawing/2014/main" id="{905A8B1C-39C0-6088-E75B-95D08CB89496}"/>
              </a:ext>
            </a:extLst>
          </p:cNvPr>
          <p:cNvGraphicFramePr>
            <a:graphicFrameLocks noGrp="1"/>
          </p:cNvGraphicFramePr>
          <p:nvPr>
            <p:extLst>
              <p:ext uri="{D42A27DB-BD31-4B8C-83A1-F6EECF244321}">
                <p14:modId xmlns:p14="http://schemas.microsoft.com/office/powerpoint/2010/main" val="3308766121"/>
              </p:ext>
            </p:extLst>
          </p:nvPr>
        </p:nvGraphicFramePr>
        <p:xfrm>
          <a:off x="311150" y="1016961"/>
          <a:ext cx="8521700" cy="1005840"/>
        </p:xfrm>
        <a:graphic>
          <a:graphicData uri="http://schemas.openxmlformats.org/drawingml/2006/table">
            <a:tbl>
              <a:tblPr/>
              <a:tblGrid>
                <a:gridCol w="1704340">
                  <a:extLst>
                    <a:ext uri="{9D8B030D-6E8A-4147-A177-3AD203B41FA5}">
                      <a16:colId xmlns:a16="http://schemas.microsoft.com/office/drawing/2014/main" val="1667169088"/>
                    </a:ext>
                  </a:extLst>
                </a:gridCol>
                <a:gridCol w="1704340">
                  <a:extLst>
                    <a:ext uri="{9D8B030D-6E8A-4147-A177-3AD203B41FA5}">
                      <a16:colId xmlns:a16="http://schemas.microsoft.com/office/drawing/2014/main" val="964104349"/>
                    </a:ext>
                  </a:extLst>
                </a:gridCol>
                <a:gridCol w="1704340">
                  <a:extLst>
                    <a:ext uri="{9D8B030D-6E8A-4147-A177-3AD203B41FA5}">
                      <a16:colId xmlns:a16="http://schemas.microsoft.com/office/drawing/2014/main" val="157501345"/>
                    </a:ext>
                  </a:extLst>
                </a:gridCol>
                <a:gridCol w="1704340">
                  <a:extLst>
                    <a:ext uri="{9D8B030D-6E8A-4147-A177-3AD203B41FA5}">
                      <a16:colId xmlns:a16="http://schemas.microsoft.com/office/drawing/2014/main" val="1929879901"/>
                    </a:ext>
                  </a:extLst>
                </a:gridCol>
                <a:gridCol w="1704340">
                  <a:extLst>
                    <a:ext uri="{9D8B030D-6E8A-4147-A177-3AD203B41FA5}">
                      <a16:colId xmlns:a16="http://schemas.microsoft.com/office/drawing/2014/main" val="780709055"/>
                    </a:ext>
                  </a:extLst>
                </a:gridCol>
              </a:tblGrid>
              <a:tr h="0">
                <a:tc>
                  <a:txBody>
                    <a:bodyPr/>
                    <a:lstStyle/>
                    <a:p>
                      <a:r>
                        <a:rPr lang="en-GB" sz="1050" b="1"/>
                        <a:t>Genre</a:t>
                      </a:r>
                    </a:p>
                  </a:txBody>
                  <a:tcPr anchor="ctr">
                    <a:lnL>
                      <a:noFill/>
                    </a:lnL>
                    <a:lnR>
                      <a:noFill/>
                    </a:lnR>
                    <a:lnT>
                      <a:noFill/>
                    </a:lnT>
                    <a:lnB>
                      <a:noFill/>
                    </a:lnB>
                    <a:noFill/>
                  </a:tcPr>
                </a:tc>
                <a:tc>
                  <a:txBody>
                    <a:bodyPr/>
                    <a:lstStyle/>
                    <a:p>
                      <a:r>
                        <a:rPr lang="en-GB" sz="1050" b="1" dirty="0"/>
                        <a:t>NA Sales (million)</a:t>
                      </a:r>
                    </a:p>
                  </a:txBody>
                  <a:tcPr anchor="ctr">
                    <a:lnL>
                      <a:noFill/>
                    </a:lnL>
                    <a:lnR>
                      <a:noFill/>
                    </a:lnR>
                    <a:lnT>
                      <a:noFill/>
                    </a:lnT>
                    <a:lnB>
                      <a:noFill/>
                    </a:lnB>
                    <a:noFill/>
                  </a:tcPr>
                </a:tc>
                <a:tc>
                  <a:txBody>
                    <a:bodyPr/>
                    <a:lstStyle/>
                    <a:p>
                      <a:r>
                        <a:rPr lang="en-GB" sz="1050" b="1" dirty="0"/>
                        <a:t>EU Sales (million)</a:t>
                      </a:r>
                    </a:p>
                  </a:txBody>
                  <a:tcPr anchor="ctr">
                    <a:lnL>
                      <a:noFill/>
                    </a:lnL>
                    <a:lnR>
                      <a:noFill/>
                    </a:lnR>
                    <a:lnT>
                      <a:noFill/>
                    </a:lnT>
                    <a:lnB>
                      <a:noFill/>
                    </a:lnB>
                    <a:noFill/>
                  </a:tcPr>
                </a:tc>
                <a:tc>
                  <a:txBody>
                    <a:bodyPr/>
                    <a:lstStyle/>
                    <a:p>
                      <a:r>
                        <a:rPr lang="en-GB" sz="1050" b="1"/>
                        <a:t>JP Sales (million)</a:t>
                      </a:r>
                    </a:p>
                  </a:txBody>
                  <a:tcPr anchor="ctr">
                    <a:lnL>
                      <a:noFill/>
                    </a:lnL>
                    <a:lnR>
                      <a:noFill/>
                    </a:lnR>
                    <a:lnT>
                      <a:noFill/>
                    </a:lnT>
                    <a:lnB>
                      <a:noFill/>
                    </a:lnB>
                    <a:noFill/>
                  </a:tcPr>
                </a:tc>
                <a:tc>
                  <a:txBody>
                    <a:bodyPr/>
                    <a:lstStyle/>
                    <a:p>
                      <a:r>
                        <a:rPr lang="en-GB" sz="1050" b="1" dirty="0"/>
                        <a:t>Other Sales (million)</a:t>
                      </a:r>
                    </a:p>
                  </a:txBody>
                  <a:tcPr anchor="ctr">
                    <a:lnL>
                      <a:noFill/>
                    </a:lnL>
                    <a:lnR>
                      <a:noFill/>
                    </a:lnR>
                    <a:lnT>
                      <a:noFill/>
                    </a:lnT>
                    <a:lnB>
                      <a:noFill/>
                    </a:lnB>
                    <a:noFill/>
                  </a:tcPr>
                </a:tc>
                <a:extLst>
                  <a:ext uri="{0D108BD9-81ED-4DB2-BD59-A6C34878D82A}">
                    <a16:rowId xmlns:a16="http://schemas.microsoft.com/office/drawing/2014/main" val="1717080569"/>
                  </a:ext>
                </a:extLst>
              </a:tr>
              <a:tr h="0">
                <a:tc>
                  <a:txBody>
                    <a:bodyPr/>
                    <a:lstStyle/>
                    <a:p>
                      <a:r>
                        <a:rPr lang="en-GB" sz="1050"/>
                        <a:t>Shooter</a:t>
                      </a:r>
                    </a:p>
                  </a:txBody>
                  <a:tcPr anchor="ctr">
                    <a:lnL>
                      <a:noFill/>
                    </a:lnL>
                    <a:lnR>
                      <a:noFill/>
                    </a:lnR>
                    <a:lnT>
                      <a:noFill/>
                    </a:lnT>
                    <a:lnB>
                      <a:noFill/>
                    </a:lnB>
                    <a:noFill/>
                  </a:tcPr>
                </a:tc>
                <a:tc>
                  <a:txBody>
                    <a:bodyPr/>
                    <a:lstStyle/>
                    <a:p>
                      <a:r>
                        <a:rPr lang="en-GB" sz="1050" dirty="0"/>
                        <a:t>582.59</a:t>
                      </a:r>
                    </a:p>
                  </a:txBody>
                  <a:tcPr anchor="ctr">
                    <a:lnL>
                      <a:noFill/>
                    </a:lnL>
                    <a:lnR>
                      <a:noFill/>
                    </a:lnR>
                    <a:lnT>
                      <a:noFill/>
                    </a:lnT>
                    <a:lnB>
                      <a:noFill/>
                    </a:lnB>
                    <a:noFill/>
                  </a:tcPr>
                </a:tc>
                <a:tc>
                  <a:txBody>
                    <a:bodyPr/>
                    <a:lstStyle/>
                    <a:p>
                      <a:r>
                        <a:rPr lang="en-GB" sz="1050"/>
                        <a:t>313.26</a:t>
                      </a:r>
                    </a:p>
                  </a:txBody>
                  <a:tcPr anchor="ctr">
                    <a:lnL>
                      <a:noFill/>
                    </a:lnL>
                    <a:lnR>
                      <a:noFill/>
                    </a:lnR>
                    <a:lnT>
                      <a:noFill/>
                    </a:lnT>
                    <a:lnB>
                      <a:noFill/>
                    </a:lnB>
                    <a:noFill/>
                  </a:tcPr>
                </a:tc>
                <a:tc>
                  <a:txBody>
                    <a:bodyPr/>
                    <a:lstStyle/>
                    <a:p>
                      <a:r>
                        <a:rPr lang="en-GB" sz="1050"/>
                        <a:t>38.28</a:t>
                      </a:r>
                    </a:p>
                  </a:txBody>
                  <a:tcPr anchor="ctr">
                    <a:lnL>
                      <a:noFill/>
                    </a:lnL>
                    <a:lnR>
                      <a:noFill/>
                    </a:lnR>
                    <a:lnT>
                      <a:noFill/>
                    </a:lnT>
                    <a:lnB>
                      <a:noFill/>
                    </a:lnB>
                    <a:noFill/>
                  </a:tcPr>
                </a:tc>
                <a:tc>
                  <a:txBody>
                    <a:bodyPr/>
                    <a:lstStyle/>
                    <a:p>
                      <a:r>
                        <a:rPr lang="en-GB" sz="1050"/>
                        <a:t>103.09</a:t>
                      </a:r>
                    </a:p>
                  </a:txBody>
                  <a:tcPr anchor="ctr">
                    <a:lnL>
                      <a:noFill/>
                    </a:lnL>
                    <a:lnR>
                      <a:noFill/>
                    </a:lnR>
                    <a:lnT>
                      <a:noFill/>
                    </a:lnT>
                    <a:lnB>
                      <a:noFill/>
                    </a:lnB>
                    <a:noFill/>
                  </a:tcPr>
                </a:tc>
                <a:extLst>
                  <a:ext uri="{0D108BD9-81ED-4DB2-BD59-A6C34878D82A}">
                    <a16:rowId xmlns:a16="http://schemas.microsoft.com/office/drawing/2014/main" val="2073265532"/>
                  </a:ext>
                </a:extLst>
              </a:tr>
              <a:tr h="0">
                <a:tc>
                  <a:txBody>
                    <a:bodyPr/>
                    <a:lstStyle/>
                    <a:p>
                      <a:r>
                        <a:rPr lang="en-GB" sz="1050"/>
                        <a:t>Action</a:t>
                      </a:r>
                    </a:p>
                  </a:txBody>
                  <a:tcPr anchor="ctr">
                    <a:lnL>
                      <a:noFill/>
                    </a:lnL>
                    <a:lnR>
                      <a:noFill/>
                    </a:lnR>
                    <a:lnT>
                      <a:noFill/>
                    </a:lnT>
                    <a:lnB>
                      <a:noFill/>
                    </a:lnB>
                    <a:noFill/>
                  </a:tcPr>
                </a:tc>
                <a:tc>
                  <a:txBody>
                    <a:bodyPr/>
                    <a:lstStyle/>
                    <a:p>
                      <a:r>
                        <a:rPr lang="en-GB" sz="1050" dirty="0"/>
                        <a:t>877.82</a:t>
                      </a:r>
                    </a:p>
                  </a:txBody>
                  <a:tcPr anchor="ctr">
                    <a:lnL>
                      <a:noFill/>
                    </a:lnL>
                    <a:lnR>
                      <a:noFill/>
                    </a:lnR>
                    <a:lnT>
                      <a:noFill/>
                    </a:lnT>
                    <a:lnB>
                      <a:noFill/>
                    </a:lnB>
                    <a:noFill/>
                  </a:tcPr>
                </a:tc>
                <a:tc>
                  <a:txBody>
                    <a:bodyPr/>
                    <a:lstStyle/>
                    <a:p>
                      <a:r>
                        <a:rPr lang="en-GB" sz="1050"/>
                        <a:t>524.99</a:t>
                      </a:r>
                    </a:p>
                  </a:txBody>
                  <a:tcPr anchor="ctr">
                    <a:lnL>
                      <a:noFill/>
                    </a:lnL>
                    <a:lnR>
                      <a:noFill/>
                    </a:lnR>
                    <a:lnT>
                      <a:noFill/>
                    </a:lnT>
                    <a:lnB>
                      <a:noFill/>
                    </a:lnB>
                    <a:noFill/>
                  </a:tcPr>
                </a:tc>
                <a:tc>
                  <a:txBody>
                    <a:bodyPr/>
                    <a:lstStyle/>
                    <a:p>
                      <a:r>
                        <a:rPr lang="en-GB" sz="1050"/>
                        <a:t>159.95</a:t>
                      </a:r>
                    </a:p>
                  </a:txBody>
                  <a:tcPr anchor="ctr">
                    <a:lnL>
                      <a:noFill/>
                    </a:lnL>
                    <a:lnR>
                      <a:noFill/>
                    </a:lnR>
                    <a:lnT>
                      <a:noFill/>
                    </a:lnT>
                    <a:lnB>
                      <a:noFill/>
                    </a:lnB>
                    <a:noFill/>
                  </a:tcPr>
                </a:tc>
                <a:tc>
                  <a:txBody>
                    <a:bodyPr/>
                    <a:lstStyle/>
                    <a:p>
                      <a:r>
                        <a:rPr lang="en-GB" sz="1050"/>
                        <a:t>192.79</a:t>
                      </a:r>
                    </a:p>
                  </a:txBody>
                  <a:tcPr anchor="ctr">
                    <a:lnL>
                      <a:noFill/>
                    </a:lnL>
                    <a:lnR>
                      <a:noFill/>
                    </a:lnR>
                    <a:lnT>
                      <a:noFill/>
                    </a:lnT>
                    <a:lnB>
                      <a:noFill/>
                    </a:lnB>
                    <a:noFill/>
                  </a:tcPr>
                </a:tc>
                <a:extLst>
                  <a:ext uri="{0D108BD9-81ED-4DB2-BD59-A6C34878D82A}">
                    <a16:rowId xmlns:a16="http://schemas.microsoft.com/office/drawing/2014/main" val="458949846"/>
                  </a:ext>
                </a:extLst>
              </a:tr>
              <a:tr h="0">
                <a:tc>
                  <a:txBody>
                    <a:bodyPr/>
                    <a:lstStyle/>
                    <a:p>
                      <a:r>
                        <a:rPr lang="en-GB" sz="1050" dirty="0"/>
                        <a:t>Role-Playing</a:t>
                      </a:r>
                    </a:p>
                  </a:txBody>
                  <a:tcPr anchor="ctr">
                    <a:lnL>
                      <a:noFill/>
                    </a:lnL>
                    <a:lnR>
                      <a:noFill/>
                    </a:lnR>
                    <a:lnT>
                      <a:noFill/>
                    </a:lnT>
                    <a:lnB>
                      <a:noFill/>
                    </a:lnB>
                    <a:noFill/>
                  </a:tcPr>
                </a:tc>
                <a:tc>
                  <a:txBody>
                    <a:bodyPr/>
                    <a:lstStyle/>
                    <a:p>
                      <a:r>
                        <a:rPr lang="en-GB" sz="1050"/>
                        <a:t>327.27</a:t>
                      </a:r>
                    </a:p>
                  </a:txBody>
                  <a:tcPr anchor="ctr">
                    <a:lnL>
                      <a:noFill/>
                    </a:lnL>
                    <a:lnR>
                      <a:noFill/>
                    </a:lnR>
                    <a:lnT>
                      <a:noFill/>
                    </a:lnT>
                    <a:lnB>
                      <a:noFill/>
                    </a:lnB>
                    <a:noFill/>
                  </a:tcPr>
                </a:tc>
                <a:tc>
                  <a:txBody>
                    <a:bodyPr/>
                    <a:lstStyle/>
                    <a:p>
                      <a:r>
                        <a:rPr lang="en-GB" sz="1050"/>
                        <a:t>188.06</a:t>
                      </a:r>
                    </a:p>
                  </a:txBody>
                  <a:tcPr anchor="ctr">
                    <a:lnL>
                      <a:noFill/>
                    </a:lnL>
                    <a:lnR>
                      <a:noFill/>
                    </a:lnR>
                    <a:lnT>
                      <a:noFill/>
                    </a:lnT>
                    <a:lnB>
                      <a:noFill/>
                    </a:lnB>
                    <a:noFill/>
                  </a:tcPr>
                </a:tc>
                <a:tc>
                  <a:txBody>
                    <a:bodyPr/>
                    <a:lstStyle/>
                    <a:p>
                      <a:r>
                        <a:rPr lang="en-GB" sz="1050"/>
                        <a:t>352.30</a:t>
                      </a:r>
                    </a:p>
                  </a:txBody>
                  <a:tcPr anchor="ctr">
                    <a:lnL>
                      <a:noFill/>
                    </a:lnL>
                    <a:lnR>
                      <a:noFill/>
                    </a:lnR>
                    <a:lnT>
                      <a:noFill/>
                    </a:lnT>
                    <a:lnB>
                      <a:noFill/>
                    </a:lnB>
                    <a:noFill/>
                  </a:tcPr>
                </a:tc>
                <a:tc>
                  <a:txBody>
                    <a:bodyPr/>
                    <a:lstStyle/>
                    <a:p>
                      <a:r>
                        <a:rPr lang="en-GB" sz="1050" dirty="0"/>
                        <a:t>63.21</a:t>
                      </a:r>
                    </a:p>
                  </a:txBody>
                  <a:tcPr anchor="ctr">
                    <a:lnL>
                      <a:noFill/>
                    </a:lnL>
                    <a:lnR>
                      <a:noFill/>
                    </a:lnR>
                    <a:lnT>
                      <a:noFill/>
                    </a:lnT>
                    <a:lnB>
                      <a:noFill/>
                    </a:lnB>
                    <a:noFill/>
                  </a:tcPr>
                </a:tc>
                <a:extLst>
                  <a:ext uri="{0D108BD9-81ED-4DB2-BD59-A6C34878D82A}">
                    <a16:rowId xmlns:a16="http://schemas.microsoft.com/office/drawing/2014/main" val="1881727869"/>
                  </a:ext>
                </a:extLst>
              </a:tr>
            </a:tbl>
          </a:graphicData>
        </a:graphic>
      </p:graphicFrame>
      <p:graphicFrame>
        <p:nvGraphicFramePr>
          <p:cNvPr id="10" name="Table 9">
            <a:extLst>
              <a:ext uri="{FF2B5EF4-FFF2-40B4-BE49-F238E27FC236}">
                <a16:creationId xmlns:a16="http://schemas.microsoft.com/office/drawing/2014/main" id="{CA102067-C518-9E37-691E-F8520A38EA21}"/>
              </a:ext>
            </a:extLst>
          </p:cNvPr>
          <p:cNvGraphicFramePr>
            <a:graphicFrameLocks noGrp="1"/>
          </p:cNvGraphicFramePr>
          <p:nvPr>
            <p:extLst>
              <p:ext uri="{D42A27DB-BD31-4B8C-83A1-F6EECF244321}">
                <p14:modId xmlns:p14="http://schemas.microsoft.com/office/powerpoint/2010/main" val="559848023"/>
              </p:ext>
            </p:extLst>
          </p:nvPr>
        </p:nvGraphicFramePr>
        <p:xfrm>
          <a:off x="311150" y="2317690"/>
          <a:ext cx="8521700" cy="1257300"/>
        </p:xfrm>
        <a:graphic>
          <a:graphicData uri="http://schemas.openxmlformats.org/drawingml/2006/table">
            <a:tbl>
              <a:tblPr/>
              <a:tblGrid>
                <a:gridCol w="2130425">
                  <a:extLst>
                    <a:ext uri="{9D8B030D-6E8A-4147-A177-3AD203B41FA5}">
                      <a16:colId xmlns:a16="http://schemas.microsoft.com/office/drawing/2014/main" val="1600973231"/>
                    </a:ext>
                  </a:extLst>
                </a:gridCol>
                <a:gridCol w="2130425">
                  <a:extLst>
                    <a:ext uri="{9D8B030D-6E8A-4147-A177-3AD203B41FA5}">
                      <a16:colId xmlns:a16="http://schemas.microsoft.com/office/drawing/2014/main" val="3351749168"/>
                    </a:ext>
                  </a:extLst>
                </a:gridCol>
                <a:gridCol w="2130425">
                  <a:extLst>
                    <a:ext uri="{9D8B030D-6E8A-4147-A177-3AD203B41FA5}">
                      <a16:colId xmlns:a16="http://schemas.microsoft.com/office/drawing/2014/main" val="2946209938"/>
                    </a:ext>
                  </a:extLst>
                </a:gridCol>
                <a:gridCol w="2130425">
                  <a:extLst>
                    <a:ext uri="{9D8B030D-6E8A-4147-A177-3AD203B41FA5}">
                      <a16:colId xmlns:a16="http://schemas.microsoft.com/office/drawing/2014/main" val="3775173556"/>
                    </a:ext>
                  </a:extLst>
                </a:gridCol>
              </a:tblGrid>
              <a:tr h="201168">
                <a:tc>
                  <a:txBody>
                    <a:bodyPr/>
                    <a:lstStyle/>
                    <a:p>
                      <a:r>
                        <a:rPr lang="en-GB" sz="1050" b="1" dirty="0"/>
                        <a:t>Region</a:t>
                      </a:r>
                    </a:p>
                  </a:txBody>
                  <a:tcPr anchor="ctr">
                    <a:lnL>
                      <a:noFill/>
                    </a:lnL>
                    <a:lnR>
                      <a:noFill/>
                    </a:lnR>
                    <a:lnT>
                      <a:noFill/>
                    </a:lnT>
                    <a:lnB>
                      <a:noFill/>
                    </a:lnB>
                    <a:noFill/>
                  </a:tcPr>
                </a:tc>
                <a:tc>
                  <a:txBody>
                    <a:bodyPr/>
                    <a:lstStyle/>
                    <a:p>
                      <a:r>
                        <a:rPr lang="en-GB" sz="1050" b="1"/>
                        <a:t>Peak Sales (million)</a:t>
                      </a:r>
                    </a:p>
                  </a:txBody>
                  <a:tcPr anchor="ctr">
                    <a:lnL>
                      <a:noFill/>
                    </a:lnL>
                    <a:lnR>
                      <a:noFill/>
                    </a:lnR>
                    <a:lnT>
                      <a:noFill/>
                    </a:lnT>
                    <a:lnB>
                      <a:noFill/>
                    </a:lnB>
                    <a:noFill/>
                  </a:tcPr>
                </a:tc>
                <a:tc>
                  <a:txBody>
                    <a:bodyPr/>
                    <a:lstStyle/>
                    <a:p>
                      <a:r>
                        <a:rPr lang="en-GB" sz="1050" b="1" dirty="0"/>
                        <a:t>Peak Year</a:t>
                      </a:r>
                    </a:p>
                  </a:txBody>
                  <a:tcPr anchor="ctr">
                    <a:lnL>
                      <a:noFill/>
                    </a:lnL>
                    <a:lnR>
                      <a:noFill/>
                    </a:lnR>
                    <a:lnT>
                      <a:noFill/>
                    </a:lnT>
                    <a:lnB>
                      <a:noFill/>
                    </a:lnB>
                    <a:noFill/>
                  </a:tcPr>
                </a:tc>
                <a:tc>
                  <a:txBody>
                    <a:bodyPr/>
                    <a:lstStyle/>
                    <a:p>
                      <a:r>
                        <a:rPr lang="en-GB" sz="1050" b="1" dirty="0"/>
                        <a:t>Sales in 2016 (million)</a:t>
                      </a:r>
                    </a:p>
                  </a:txBody>
                  <a:tcPr anchor="ctr">
                    <a:lnL>
                      <a:noFill/>
                    </a:lnL>
                    <a:lnR>
                      <a:noFill/>
                    </a:lnR>
                    <a:lnT>
                      <a:noFill/>
                    </a:lnT>
                    <a:lnB>
                      <a:noFill/>
                    </a:lnB>
                    <a:noFill/>
                  </a:tcPr>
                </a:tc>
                <a:extLst>
                  <a:ext uri="{0D108BD9-81ED-4DB2-BD59-A6C34878D82A}">
                    <a16:rowId xmlns:a16="http://schemas.microsoft.com/office/drawing/2014/main" val="3179711868"/>
                  </a:ext>
                </a:extLst>
              </a:tr>
              <a:tr h="201168">
                <a:tc>
                  <a:txBody>
                    <a:bodyPr/>
                    <a:lstStyle/>
                    <a:p>
                      <a:r>
                        <a:rPr lang="en-GB" sz="1050"/>
                        <a:t>North America</a:t>
                      </a:r>
                    </a:p>
                  </a:txBody>
                  <a:tcPr anchor="ctr">
                    <a:lnL>
                      <a:noFill/>
                    </a:lnL>
                    <a:lnR>
                      <a:noFill/>
                    </a:lnR>
                    <a:lnT>
                      <a:noFill/>
                    </a:lnT>
                    <a:lnB>
                      <a:noFill/>
                    </a:lnB>
                    <a:noFill/>
                  </a:tcPr>
                </a:tc>
                <a:tc>
                  <a:txBody>
                    <a:bodyPr/>
                    <a:lstStyle/>
                    <a:p>
                      <a:r>
                        <a:rPr lang="en-GB" sz="1050" dirty="0"/>
                        <a:t>351.40</a:t>
                      </a:r>
                    </a:p>
                  </a:txBody>
                  <a:tcPr anchor="ctr">
                    <a:lnL>
                      <a:noFill/>
                    </a:lnL>
                    <a:lnR>
                      <a:noFill/>
                    </a:lnR>
                    <a:lnT>
                      <a:noFill/>
                    </a:lnT>
                    <a:lnB>
                      <a:noFill/>
                    </a:lnB>
                    <a:noFill/>
                  </a:tcPr>
                </a:tc>
                <a:tc>
                  <a:txBody>
                    <a:bodyPr/>
                    <a:lstStyle/>
                    <a:p>
                      <a:r>
                        <a:rPr lang="en-GB" sz="1050"/>
                        <a:t>2008</a:t>
                      </a:r>
                    </a:p>
                  </a:txBody>
                  <a:tcPr anchor="ctr">
                    <a:lnL>
                      <a:noFill/>
                    </a:lnL>
                    <a:lnR>
                      <a:noFill/>
                    </a:lnR>
                    <a:lnT>
                      <a:noFill/>
                    </a:lnT>
                    <a:lnB>
                      <a:noFill/>
                    </a:lnB>
                    <a:noFill/>
                  </a:tcPr>
                </a:tc>
                <a:tc>
                  <a:txBody>
                    <a:bodyPr/>
                    <a:lstStyle/>
                    <a:p>
                      <a:r>
                        <a:rPr lang="en-GB" sz="1050"/>
                        <a:t>22.66</a:t>
                      </a:r>
                    </a:p>
                  </a:txBody>
                  <a:tcPr anchor="ctr">
                    <a:lnL>
                      <a:noFill/>
                    </a:lnL>
                    <a:lnR>
                      <a:noFill/>
                    </a:lnR>
                    <a:lnT>
                      <a:noFill/>
                    </a:lnT>
                    <a:lnB>
                      <a:noFill/>
                    </a:lnB>
                    <a:noFill/>
                  </a:tcPr>
                </a:tc>
                <a:extLst>
                  <a:ext uri="{0D108BD9-81ED-4DB2-BD59-A6C34878D82A}">
                    <a16:rowId xmlns:a16="http://schemas.microsoft.com/office/drawing/2014/main" val="3117740802"/>
                  </a:ext>
                </a:extLst>
              </a:tr>
              <a:tr h="201168">
                <a:tc>
                  <a:txBody>
                    <a:bodyPr/>
                    <a:lstStyle/>
                    <a:p>
                      <a:r>
                        <a:rPr lang="en-GB" sz="1050" dirty="0"/>
                        <a:t>Europe</a:t>
                      </a:r>
                    </a:p>
                  </a:txBody>
                  <a:tcPr anchor="ctr">
                    <a:lnL>
                      <a:noFill/>
                    </a:lnL>
                    <a:lnR>
                      <a:noFill/>
                    </a:lnR>
                    <a:lnT>
                      <a:noFill/>
                    </a:lnT>
                    <a:lnB>
                      <a:noFill/>
                    </a:lnB>
                    <a:noFill/>
                  </a:tcPr>
                </a:tc>
                <a:tc>
                  <a:txBody>
                    <a:bodyPr/>
                    <a:lstStyle/>
                    <a:p>
                      <a:r>
                        <a:rPr lang="en-GB" sz="1050" dirty="0"/>
                        <a:t>184.40</a:t>
                      </a:r>
                    </a:p>
                  </a:txBody>
                  <a:tcPr anchor="ctr">
                    <a:lnL>
                      <a:noFill/>
                    </a:lnL>
                    <a:lnR>
                      <a:noFill/>
                    </a:lnR>
                    <a:lnT>
                      <a:noFill/>
                    </a:lnT>
                    <a:lnB>
                      <a:noFill/>
                    </a:lnB>
                    <a:noFill/>
                  </a:tcPr>
                </a:tc>
                <a:tc>
                  <a:txBody>
                    <a:bodyPr/>
                    <a:lstStyle/>
                    <a:p>
                      <a:r>
                        <a:rPr lang="en-GB" sz="1050" dirty="0"/>
                        <a:t>2008</a:t>
                      </a:r>
                    </a:p>
                  </a:txBody>
                  <a:tcPr anchor="ctr">
                    <a:lnL>
                      <a:noFill/>
                    </a:lnL>
                    <a:lnR>
                      <a:noFill/>
                    </a:lnR>
                    <a:lnT>
                      <a:noFill/>
                    </a:lnT>
                    <a:lnB>
                      <a:noFill/>
                    </a:lnB>
                    <a:noFill/>
                  </a:tcPr>
                </a:tc>
                <a:tc>
                  <a:txBody>
                    <a:bodyPr/>
                    <a:lstStyle/>
                    <a:p>
                      <a:r>
                        <a:rPr lang="en-GB" sz="1050"/>
                        <a:t>26.75</a:t>
                      </a:r>
                    </a:p>
                  </a:txBody>
                  <a:tcPr anchor="ctr">
                    <a:lnL>
                      <a:noFill/>
                    </a:lnL>
                    <a:lnR>
                      <a:noFill/>
                    </a:lnR>
                    <a:lnT>
                      <a:noFill/>
                    </a:lnT>
                    <a:lnB>
                      <a:noFill/>
                    </a:lnB>
                    <a:noFill/>
                  </a:tcPr>
                </a:tc>
                <a:extLst>
                  <a:ext uri="{0D108BD9-81ED-4DB2-BD59-A6C34878D82A}">
                    <a16:rowId xmlns:a16="http://schemas.microsoft.com/office/drawing/2014/main" val="3356631568"/>
                  </a:ext>
                </a:extLst>
              </a:tr>
              <a:tr h="201168">
                <a:tc>
                  <a:txBody>
                    <a:bodyPr/>
                    <a:lstStyle/>
                    <a:p>
                      <a:r>
                        <a:rPr lang="en-GB" sz="1050"/>
                        <a:t>Japan</a:t>
                      </a:r>
                    </a:p>
                  </a:txBody>
                  <a:tcPr anchor="ctr">
                    <a:lnL>
                      <a:noFill/>
                    </a:lnL>
                    <a:lnR>
                      <a:noFill/>
                    </a:lnR>
                    <a:lnT>
                      <a:noFill/>
                    </a:lnT>
                    <a:lnB>
                      <a:noFill/>
                    </a:lnB>
                    <a:noFill/>
                  </a:tcPr>
                </a:tc>
                <a:tc>
                  <a:txBody>
                    <a:bodyPr/>
                    <a:lstStyle/>
                    <a:p>
                      <a:r>
                        <a:rPr lang="en-GB" sz="1050" dirty="0"/>
                        <a:t>61.71</a:t>
                      </a:r>
                    </a:p>
                  </a:txBody>
                  <a:tcPr anchor="ctr">
                    <a:lnL>
                      <a:noFill/>
                    </a:lnL>
                    <a:lnR>
                      <a:noFill/>
                    </a:lnR>
                    <a:lnT>
                      <a:noFill/>
                    </a:lnT>
                    <a:lnB>
                      <a:noFill/>
                    </a:lnB>
                    <a:noFill/>
                  </a:tcPr>
                </a:tc>
                <a:tc>
                  <a:txBody>
                    <a:bodyPr/>
                    <a:lstStyle/>
                    <a:p>
                      <a:r>
                        <a:rPr lang="en-GB" sz="1050"/>
                        <a:t>2009</a:t>
                      </a:r>
                    </a:p>
                  </a:txBody>
                  <a:tcPr anchor="ctr">
                    <a:lnL>
                      <a:noFill/>
                    </a:lnL>
                    <a:lnR>
                      <a:noFill/>
                    </a:lnR>
                    <a:lnT>
                      <a:noFill/>
                    </a:lnT>
                    <a:lnB>
                      <a:noFill/>
                    </a:lnB>
                    <a:noFill/>
                  </a:tcPr>
                </a:tc>
                <a:tc>
                  <a:txBody>
                    <a:bodyPr/>
                    <a:lstStyle/>
                    <a:p>
                      <a:r>
                        <a:rPr lang="en-GB" sz="1050"/>
                        <a:t>13.65</a:t>
                      </a:r>
                    </a:p>
                  </a:txBody>
                  <a:tcPr anchor="ctr">
                    <a:lnL>
                      <a:noFill/>
                    </a:lnL>
                    <a:lnR>
                      <a:noFill/>
                    </a:lnR>
                    <a:lnT>
                      <a:noFill/>
                    </a:lnT>
                    <a:lnB>
                      <a:noFill/>
                    </a:lnB>
                    <a:noFill/>
                  </a:tcPr>
                </a:tc>
                <a:extLst>
                  <a:ext uri="{0D108BD9-81ED-4DB2-BD59-A6C34878D82A}">
                    <a16:rowId xmlns:a16="http://schemas.microsoft.com/office/drawing/2014/main" val="417345045"/>
                  </a:ext>
                </a:extLst>
              </a:tr>
              <a:tr h="201168">
                <a:tc>
                  <a:txBody>
                    <a:bodyPr/>
                    <a:lstStyle/>
                    <a:p>
                      <a:r>
                        <a:rPr lang="en-GB" sz="1050"/>
                        <a:t>Other Regions</a:t>
                      </a:r>
                    </a:p>
                  </a:txBody>
                  <a:tcPr anchor="ctr">
                    <a:lnL>
                      <a:noFill/>
                    </a:lnL>
                    <a:lnR>
                      <a:noFill/>
                    </a:lnR>
                    <a:lnT>
                      <a:noFill/>
                    </a:lnT>
                    <a:lnB>
                      <a:noFill/>
                    </a:lnB>
                    <a:noFill/>
                  </a:tcPr>
                </a:tc>
                <a:tc>
                  <a:txBody>
                    <a:bodyPr/>
                    <a:lstStyle/>
                    <a:p>
                      <a:r>
                        <a:rPr lang="en-GB" sz="1050" dirty="0"/>
                        <a:t>84.74</a:t>
                      </a:r>
                    </a:p>
                  </a:txBody>
                  <a:tcPr anchor="ctr">
                    <a:lnL>
                      <a:noFill/>
                    </a:lnL>
                    <a:lnR>
                      <a:noFill/>
                    </a:lnR>
                    <a:lnT>
                      <a:noFill/>
                    </a:lnT>
                    <a:lnB>
                      <a:noFill/>
                    </a:lnB>
                    <a:noFill/>
                  </a:tcPr>
                </a:tc>
                <a:tc>
                  <a:txBody>
                    <a:bodyPr/>
                    <a:lstStyle/>
                    <a:p>
                      <a:r>
                        <a:rPr lang="en-GB" sz="1050"/>
                        <a:t>2008</a:t>
                      </a:r>
                    </a:p>
                  </a:txBody>
                  <a:tcPr anchor="ctr">
                    <a:lnL>
                      <a:noFill/>
                    </a:lnL>
                    <a:lnR>
                      <a:noFill/>
                    </a:lnR>
                    <a:lnT>
                      <a:noFill/>
                    </a:lnT>
                    <a:lnB>
                      <a:noFill/>
                    </a:lnB>
                    <a:noFill/>
                  </a:tcPr>
                </a:tc>
                <a:tc>
                  <a:txBody>
                    <a:bodyPr/>
                    <a:lstStyle/>
                    <a:p>
                      <a:r>
                        <a:rPr lang="en-GB" sz="1050" dirty="0"/>
                        <a:t>8.96</a:t>
                      </a:r>
                    </a:p>
                  </a:txBody>
                  <a:tcPr anchor="ctr">
                    <a:lnL>
                      <a:noFill/>
                    </a:lnL>
                    <a:lnR>
                      <a:noFill/>
                    </a:lnR>
                    <a:lnT>
                      <a:noFill/>
                    </a:lnT>
                    <a:lnB>
                      <a:noFill/>
                    </a:lnB>
                    <a:noFill/>
                  </a:tcPr>
                </a:tc>
                <a:extLst>
                  <a:ext uri="{0D108BD9-81ED-4DB2-BD59-A6C34878D82A}">
                    <a16:rowId xmlns:a16="http://schemas.microsoft.com/office/drawing/2014/main" val="3968918062"/>
                  </a:ext>
                </a:extLst>
              </a:tr>
            </a:tbl>
          </a:graphicData>
        </a:graphic>
      </p:graphicFrame>
      <p:graphicFrame>
        <p:nvGraphicFramePr>
          <p:cNvPr id="11" name="Table 10">
            <a:extLst>
              <a:ext uri="{FF2B5EF4-FFF2-40B4-BE49-F238E27FC236}">
                <a16:creationId xmlns:a16="http://schemas.microsoft.com/office/drawing/2014/main" id="{206FCF52-0D38-E532-9F9C-89CE5F46D3FA}"/>
              </a:ext>
            </a:extLst>
          </p:cNvPr>
          <p:cNvGraphicFramePr>
            <a:graphicFrameLocks noGrp="1"/>
          </p:cNvGraphicFramePr>
          <p:nvPr>
            <p:extLst>
              <p:ext uri="{D42A27DB-BD31-4B8C-83A1-F6EECF244321}">
                <p14:modId xmlns:p14="http://schemas.microsoft.com/office/powerpoint/2010/main" val="2650982642"/>
              </p:ext>
            </p:extLst>
          </p:nvPr>
        </p:nvGraphicFramePr>
        <p:xfrm>
          <a:off x="311149" y="3856527"/>
          <a:ext cx="8521701" cy="1005840"/>
        </p:xfrm>
        <a:graphic>
          <a:graphicData uri="http://schemas.openxmlformats.org/drawingml/2006/table">
            <a:tbl>
              <a:tblPr/>
              <a:tblGrid>
                <a:gridCol w="2840567">
                  <a:extLst>
                    <a:ext uri="{9D8B030D-6E8A-4147-A177-3AD203B41FA5}">
                      <a16:colId xmlns:a16="http://schemas.microsoft.com/office/drawing/2014/main" val="1659206910"/>
                    </a:ext>
                  </a:extLst>
                </a:gridCol>
                <a:gridCol w="2840567">
                  <a:extLst>
                    <a:ext uri="{9D8B030D-6E8A-4147-A177-3AD203B41FA5}">
                      <a16:colId xmlns:a16="http://schemas.microsoft.com/office/drawing/2014/main" val="3657212247"/>
                    </a:ext>
                  </a:extLst>
                </a:gridCol>
                <a:gridCol w="2840567">
                  <a:extLst>
                    <a:ext uri="{9D8B030D-6E8A-4147-A177-3AD203B41FA5}">
                      <a16:colId xmlns:a16="http://schemas.microsoft.com/office/drawing/2014/main" val="2570803355"/>
                    </a:ext>
                  </a:extLst>
                </a:gridCol>
              </a:tblGrid>
              <a:tr h="191714">
                <a:tc>
                  <a:txBody>
                    <a:bodyPr/>
                    <a:lstStyle/>
                    <a:p>
                      <a:r>
                        <a:rPr lang="en-GB" sz="1050" b="1" dirty="0"/>
                        <a:t>Publishers/Competitors</a:t>
                      </a:r>
                    </a:p>
                  </a:txBody>
                  <a:tcPr anchor="ctr">
                    <a:lnL>
                      <a:noFill/>
                    </a:lnL>
                    <a:lnR>
                      <a:noFill/>
                    </a:lnR>
                    <a:lnT>
                      <a:noFill/>
                    </a:lnT>
                    <a:lnB>
                      <a:noFill/>
                    </a:lnB>
                    <a:noFill/>
                  </a:tcPr>
                </a:tc>
                <a:tc>
                  <a:txBody>
                    <a:bodyPr/>
                    <a:lstStyle/>
                    <a:p>
                      <a:r>
                        <a:rPr lang="en-GB" sz="1050" b="1" dirty="0"/>
                        <a:t>Region</a:t>
                      </a:r>
                    </a:p>
                  </a:txBody>
                  <a:tcPr anchor="ctr">
                    <a:lnL>
                      <a:noFill/>
                    </a:lnL>
                    <a:lnR>
                      <a:noFill/>
                    </a:lnR>
                    <a:lnT>
                      <a:noFill/>
                    </a:lnT>
                    <a:lnB>
                      <a:noFill/>
                    </a:lnB>
                    <a:noFill/>
                  </a:tcPr>
                </a:tc>
                <a:tc>
                  <a:txBody>
                    <a:bodyPr/>
                    <a:lstStyle/>
                    <a:p>
                      <a:r>
                        <a:rPr lang="en-GB" sz="1050" b="1" dirty="0"/>
                        <a:t>Comment</a:t>
                      </a:r>
                    </a:p>
                  </a:txBody>
                  <a:tcPr anchor="ctr">
                    <a:lnL>
                      <a:noFill/>
                    </a:lnL>
                    <a:lnR>
                      <a:noFill/>
                    </a:lnR>
                    <a:lnT>
                      <a:noFill/>
                    </a:lnT>
                    <a:lnB>
                      <a:noFill/>
                    </a:lnB>
                    <a:noFill/>
                  </a:tcPr>
                </a:tc>
                <a:extLst>
                  <a:ext uri="{0D108BD9-81ED-4DB2-BD59-A6C34878D82A}">
                    <a16:rowId xmlns:a16="http://schemas.microsoft.com/office/drawing/2014/main" val="52476742"/>
                  </a:ext>
                </a:extLst>
              </a:tr>
              <a:tr h="191714">
                <a:tc>
                  <a:txBody>
                    <a:bodyPr/>
                    <a:lstStyle/>
                    <a:p>
                      <a:r>
                        <a:rPr lang="en-GB" sz="1050"/>
                        <a:t>Nintendo</a:t>
                      </a:r>
                    </a:p>
                  </a:txBody>
                  <a:tcPr anchor="ctr">
                    <a:lnL>
                      <a:noFill/>
                    </a:lnL>
                    <a:lnR>
                      <a:noFill/>
                    </a:lnR>
                    <a:lnT>
                      <a:noFill/>
                    </a:lnT>
                    <a:lnB>
                      <a:noFill/>
                    </a:lnB>
                    <a:noFill/>
                  </a:tcPr>
                </a:tc>
                <a:tc>
                  <a:txBody>
                    <a:bodyPr/>
                    <a:lstStyle/>
                    <a:p>
                      <a:r>
                        <a:rPr lang="en-GB" sz="1050" dirty="0"/>
                        <a:t>All Regions</a:t>
                      </a:r>
                    </a:p>
                  </a:txBody>
                  <a:tcPr anchor="ctr">
                    <a:lnL>
                      <a:noFill/>
                    </a:lnL>
                    <a:lnR>
                      <a:noFill/>
                    </a:lnR>
                    <a:lnT>
                      <a:noFill/>
                    </a:lnT>
                    <a:lnB>
                      <a:noFill/>
                    </a:lnB>
                    <a:noFill/>
                  </a:tcPr>
                </a:tc>
                <a:tc>
                  <a:txBody>
                    <a:bodyPr/>
                    <a:lstStyle/>
                    <a:p>
                      <a:r>
                        <a:rPr lang="en-GB" sz="1050"/>
                        <a:t>Highest sales volumes</a:t>
                      </a:r>
                    </a:p>
                  </a:txBody>
                  <a:tcPr anchor="ctr">
                    <a:lnL>
                      <a:noFill/>
                    </a:lnL>
                    <a:lnR>
                      <a:noFill/>
                    </a:lnR>
                    <a:lnT>
                      <a:noFill/>
                    </a:lnT>
                    <a:lnB>
                      <a:noFill/>
                    </a:lnB>
                    <a:noFill/>
                  </a:tcPr>
                </a:tc>
                <a:extLst>
                  <a:ext uri="{0D108BD9-81ED-4DB2-BD59-A6C34878D82A}">
                    <a16:rowId xmlns:a16="http://schemas.microsoft.com/office/drawing/2014/main" val="127375742"/>
                  </a:ext>
                </a:extLst>
              </a:tr>
              <a:tr h="191714">
                <a:tc>
                  <a:txBody>
                    <a:bodyPr/>
                    <a:lstStyle/>
                    <a:p>
                      <a:r>
                        <a:rPr lang="en-GB" sz="1050" dirty="0"/>
                        <a:t>Electronic Arts (EA)</a:t>
                      </a:r>
                    </a:p>
                  </a:txBody>
                  <a:tcPr anchor="ctr">
                    <a:lnL>
                      <a:noFill/>
                    </a:lnL>
                    <a:lnR>
                      <a:noFill/>
                    </a:lnR>
                    <a:lnT>
                      <a:noFill/>
                    </a:lnT>
                    <a:lnB>
                      <a:noFill/>
                    </a:lnB>
                    <a:noFill/>
                  </a:tcPr>
                </a:tc>
                <a:tc>
                  <a:txBody>
                    <a:bodyPr/>
                    <a:lstStyle/>
                    <a:p>
                      <a:r>
                        <a:rPr lang="en-GB" sz="1050" dirty="0"/>
                        <a:t>NA, Europe</a:t>
                      </a:r>
                    </a:p>
                  </a:txBody>
                  <a:tcPr anchor="ctr">
                    <a:lnL>
                      <a:noFill/>
                    </a:lnL>
                    <a:lnR>
                      <a:noFill/>
                    </a:lnR>
                    <a:lnT>
                      <a:noFill/>
                    </a:lnT>
                    <a:lnB>
                      <a:noFill/>
                    </a:lnB>
                    <a:noFill/>
                  </a:tcPr>
                </a:tc>
                <a:tc>
                  <a:txBody>
                    <a:bodyPr/>
                    <a:lstStyle/>
                    <a:p>
                      <a:r>
                        <a:rPr lang="en-GB" sz="1050"/>
                        <a:t>Strong competitor</a:t>
                      </a:r>
                    </a:p>
                  </a:txBody>
                  <a:tcPr anchor="ctr">
                    <a:lnL>
                      <a:noFill/>
                    </a:lnL>
                    <a:lnR>
                      <a:noFill/>
                    </a:lnR>
                    <a:lnT>
                      <a:noFill/>
                    </a:lnT>
                    <a:lnB>
                      <a:noFill/>
                    </a:lnB>
                    <a:noFill/>
                  </a:tcPr>
                </a:tc>
                <a:extLst>
                  <a:ext uri="{0D108BD9-81ED-4DB2-BD59-A6C34878D82A}">
                    <a16:rowId xmlns:a16="http://schemas.microsoft.com/office/drawing/2014/main" val="1056193207"/>
                  </a:ext>
                </a:extLst>
              </a:tr>
              <a:tr h="191714">
                <a:tc>
                  <a:txBody>
                    <a:bodyPr/>
                    <a:lstStyle/>
                    <a:p>
                      <a:r>
                        <a:rPr lang="en-GB" sz="1050"/>
                        <a:t>Activision Blizzard</a:t>
                      </a:r>
                    </a:p>
                  </a:txBody>
                  <a:tcPr anchor="ctr">
                    <a:lnL>
                      <a:noFill/>
                    </a:lnL>
                    <a:lnR>
                      <a:noFill/>
                    </a:lnR>
                    <a:lnT>
                      <a:noFill/>
                    </a:lnT>
                    <a:lnB>
                      <a:noFill/>
                    </a:lnB>
                    <a:noFill/>
                  </a:tcPr>
                </a:tc>
                <a:tc>
                  <a:txBody>
                    <a:bodyPr/>
                    <a:lstStyle/>
                    <a:p>
                      <a:r>
                        <a:rPr lang="en-GB" sz="1050"/>
                        <a:t>NA, Europe</a:t>
                      </a:r>
                    </a:p>
                  </a:txBody>
                  <a:tcPr anchor="ctr">
                    <a:lnL>
                      <a:noFill/>
                    </a:lnL>
                    <a:lnR>
                      <a:noFill/>
                    </a:lnR>
                    <a:lnT>
                      <a:noFill/>
                    </a:lnT>
                    <a:lnB>
                      <a:noFill/>
                    </a:lnB>
                    <a:noFill/>
                  </a:tcPr>
                </a:tc>
                <a:tc>
                  <a:txBody>
                    <a:bodyPr/>
                    <a:lstStyle/>
                    <a:p>
                      <a:r>
                        <a:rPr lang="en-GB" sz="1050" dirty="0"/>
                        <a:t>Strong competitor</a:t>
                      </a:r>
                    </a:p>
                  </a:txBody>
                  <a:tcPr anchor="ctr">
                    <a:lnL>
                      <a:noFill/>
                    </a:lnL>
                    <a:lnR>
                      <a:noFill/>
                    </a:lnR>
                    <a:lnT>
                      <a:noFill/>
                    </a:lnT>
                    <a:lnB>
                      <a:noFill/>
                    </a:lnB>
                    <a:noFill/>
                  </a:tcPr>
                </a:tc>
                <a:extLst>
                  <a:ext uri="{0D108BD9-81ED-4DB2-BD59-A6C34878D82A}">
                    <a16:rowId xmlns:a16="http://schemas.microsoft.com/office/drawing/2014/main" val="3400264944"/>
                  </a:ext>
                </a:extLst>
              </a:tr>
            </a:tbl>
          </a:graphicData>
        </a:graphic>
      </p:graphicFrame>
    </p:spTree>
    <p:extLst>
      <p:ext uri="{BB962C8B-B14F-4D97-AF65-F5344CB8AC3E}">
        <p14:creationId xmlns:p14="http://schemas.microsoft.com/office/powerpoint/2010/main" val="3936641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E48825-452A-7788-360B-2866B801275C}"/>
              </a:ext>
            </a:extLst>
          </p:cNvPr>
          <p:cNvSpPr>
            <a:spLocks noGrp="1"/>
          </p:cNvSpPr>
          <p:nvPr>
            <p:ph type="title" idx="6"/>
          </p:nvPr>
        </p:nvSpPr>
        <p:spPr>
          <a:xfrm>
            <a:off x="985652" y="469644"/>
            <a:ext cx="6047870" cy="572700"/>
          </a:xfrm>
        </p:spPr>
        <p:txBody>
          <a:bodyPr/>
          <a:lstStyle/>
          <a:p>
            <a:r>
              <a:rPr lang="en-GB" sz="1800" dirty="0">
                <a:solidFill>
                  <a:srgbClr val="333333"/>
                </a:solidFill>
                <a:latin typeface="Calibri"/>
              </a:rPr>
              <a:t>Recommendation Appendix</a:t>
            </a:r>
          </a:p>
        </p:txBody>
      </p:sp>
      <p:graphicFrame>
        <p:nvGraphicFramePr>
          <p:cNvPr id="9" name="Table 8">
            <a:extLst>
              <a:ext uri="{FF2B5EF4-FFF2-40B4-BE49-F238E27FC236}">
                <a16:creationId xmlns:a16="http://schemas.microsoft.com/office/drawing/2014/main" id="{52CC0C31-980B-1826-17D1-58975B3E4D49}"/>
              </a:ext>
            </a:extLst>
          </p:cNvPr>
          <p:cNvGraphicFramePr>
            <a:graphicFrameLocks noGrp="1"/>
          </p:cNvGraphicFramePr>
          <p:nvPr>
            <p:extLst>
              <p:ext uri="{D42A27DB-BD31-4B8C-83A1-F6EECF244321}">
                <p14:modId xmlns:p14="http://schemas.microsoft.com/office/powerpoint/2010/main" val="4057873407"/>
              </p:ext>
            </p:extLst>
          </p:nvPr>
        </p:nvGraphicFramePr>
        <p:xfrm>
          <a:off x="869904" y="1152525"/>
          <a:ext cx="7882208" cy="3361453"/>
        </p:xfrm>
        <a:graphic>
          <a:graphicData uri="http://schemas.openxmlformats.org/drawingml/2006/table">
            <a:tbl>
              <a:tblPr/>
              <a:tblGrid>
                <a:gridCol w="3941104">
                  <a:extLst>
                    <a:ext uri="{9D8B030D-6E8A-4147-A177-3AD203B41FA5}">
                      <a16:colId xmlns:a16="http://schemas.microsoft.com/office/drawing/2014/main" val="1148155276"/>
                    </a:ext>
                  </a:extLst>
                </a:gridCol>
                <a:gridCol w="3941104">
                  <a:extLst>
                    <a:ext uri="{9D8B030D-6E8A-4147-A177-3AD203B41FA5}">
                      <a16:colId xmlns:a16="http://schemas.microsoft.com/office/drawing/2014/main" val="1456623537"/>
                    </a:ext>
                  </a:extLst>
                </a:gridCol>
              </a:tblGrid>
              <a:tr h="257510">
                <a:tc>
                  <a:txBody>
                    <a:bodyPr/>
                    <a:lstStyle/>
                    <a:p>
                      <a:r>
                        <a:rPr lang="en-GB" sz="1200" b="1"/>
                        <a:t>Strategy</a:t>
                      </a:r>
                    </a:p>
                  </a:txBody>
                  <a:tcPr marL="79449" marR="79449" marT="39724" marB="39724" anchor="ctr">
                    <a:lnL>
                      <a:noFill/>
                    </a:lnL>
                    <a:lnR>
                      <a:noFill/>
                    </a:lnR>
                    <a:lnT>
                      <a:noFill/>
                    </a:lnT>
                    <a:lnB>
                      <a:noFill/>
                    </a:lnB>
                    <a:noFill/>
                  </a:tcPr>
                </a:tc>
                <a:tc>
                  <a:txBody>
                    <a:bodyPr/>
                    <a:lstStyle/>
                    <a:p>
                      <a:r>
                        <a:rPr lang="en-GB" sz="1200" b="1" dirty="0"/>
                        <a:t>Details</a:t>
                      </a:r>
                    </a:p>
                  </a:txBody>
                  <a:tcPr marL="79449" marR="79449" marT="39724" marB="39724" anchor="ctr">
                    <a:lnL>
                      <a:noFill/>
                    </a:lnL>
                    <a:lnR>
                      <a:noFill/>
                    </a:lnR>
                    <a:lnT>
                      <a:noFill/>
                    </a:lnT>
                    <a:lnB>
                      <a:noFill/>
                    </a:lnB>
                    <a:noFill/>
                  </a:tcPr>
                </a:tc>
                <a:extLst>
                  <a:ext uri="{0D108BD9-81ED-4DB2-BD59-A6C34878D82A}">
                    <a16:rowId xmlns:a16="http://schemas.microsoft.com/office/drawing/2014/main" val="158522709"/>
                  </a:ext>
                </a:extLst>
              </a:tr>
              <a:tr h="437031">
                <a:tc>
                  <a:txBody>
                    <a:bodyPr/>
                    <a:lstStyle/>
                    <a:p>
                      <a:r>
                        <a:rPr lang="en-GB" sz="1200"/>
                        <a:t>Focus on Popular Genres</a:t>
                      </a:r>
                    </a:p>
                  </a:txBody>
                  <a:tcPr marL="79449" marR="79449" marT="39724" marB="39724" anchor="ctr">
                    <a:lnL>
                      <a:noFill/>
                    </a:lnL>
                    <a:lnR>
                      <a:noFill/>
                    </a:lnR>
                    <a:lnT>
                      <a:noFill/>
                    </a:lnT>
                    <a:lnB>
                      <a:noFill/>
                    </a:lnB>
                    <a:noFill/>
                  </a:tcPr>
                </a:tc>
                <a:tc>
                  <a:txBody>
                    <a:bodyPr/>
                    <a:lstStyle/>
                    <a:p>
                      <a:r>
                        <a:rPr lang="pt-BR" sz="1200"/>
                        <a:t>Shooter: NA (582.59m), EU (313.26m), JP (38.28m), Other (103.09m)</a:t>
                      </a:r>
                    </a:p>
                  </a:txBody>
                  <a:tcPr marL="79449" marR="79449" marT="39724" marB="39724" anchor="ctr">
                    <a:lnL>
                      <a:noFill/>
                    </a:lnL>
                    <a:lnR>
                      <a:noFill/>
                    </a:lnR>
                    <a:lnT>
                      <a:noFill/>
                    </a:lnT>
                    <a:lnB>
                      <a:noFill/>
                    </a:lnB>
                    <a:noFill/>
                  </a:tcPr>
                </a:tc>
                <a:extLst>
                  <a:ext uri="{0D108BD9-81ED-4DB2-BD59-A6C34878D82A}">
                    <a16:rowId xmlns:a16="http://schemas.microsoft.com/office/drawing/2014/main" val="1591416186"/>
                  </a:ext>
                </a:extLst>
              </a:tr>
              <a:tr h="437031">
                <a:tc>
                  <a:txBody>
                    <a:bodyPr/>
                    <a:lstStyle/>
                    <a:p>
                      <a:endParaRPr lang="en-GB" sz="1200" dirty="0"/>
                    </a:p>
                  </a:txBody>
                  <a:tcPr marL="79449" marR="79449" marT="39724" marB="39724" anchor="ctr">
                    <a:lnL>
                      <a:noFill/>
                    </a:lnL>
                    <a:lnR>
                      <a:noFill/>
                    </a:lnR>
                    <a:lnT>
                      <a:noFill/>
                    </a:lnT>
                    <a:lnB>
                      <a:noFill/>
                    </a:lnB>
                    <a:noFill/>
                  </a:tcPr>
                </a:tc>
                <a:tc>
                  <a:txBody>
                    <a:bodyPr/>
                    <a:lstStyle/>
                    <a:p>
                      <a:r>
                        <a:rPr lang="en-GB" sz="1200"/>
                        <a:t>Action: NA (877.82m), EU (524.99m), JP (159.95m), Other (192.79m)</a:t>
                      </a:r>
                    </a:p>
                  </a:txBody>
                  <a:tcPr marL="79449" marR="79449" marT="39724" marB="39724" anchor="ctr">
                    <a:lnL>
                      <a:noFill/>
                    </a:lnL>
                    <a:lnR>
                      <a:noFill/>
                    </a:lnR>
                    <a:lnT>
                      <a:noFill/>
                    </a:lnT>
                    <a:lnB>
                      <a:noFill/>
                    </a:lnB>
                    <a:noFill/>
                  </a:tcPr>
                </a:tc>
                <a:extLst>
                  <a:ext uri="{0D108BD9-81ED-4DB2-BD59-A6C34878D82A}">
                    <a16:rowId xmlns:a16="http://schemas.microsoft.com/office/drawing/2014/main" val="4221251089"/>
                  </a:ext>
                </a:extLst>
              </a:tr>
              <a:tr h="427877">
                <a:tc>
                  <a:txBody>
                    <a:bodyPr/>
                    <a:lstStyle/>
                    <a:p>
                      <a:r>
                        <a:rPr lang="en-GB" sz="1200"/>
                        <a:t>Regional Strategies</a:t>
                      </a:r>
                    </a:p>
                  </a:txBody>
                  <a:tcPr marL="79449" marR="79449" marT="39724" marB="39724" anchor="ctr">
                    <a:lnL>
                      <a:noFill/>
                    </a:lnL>
                    <a:lnR>
                      <a:noFill/>
                    </a:lnR>
                    <a:lnT>
                      <a:noFill/>
                    </a:lnT>
                    <a:lnB>
                      <a:noFill/>
                    </a:lnB>
                    <a:noFill/>
                  </a:tcPr>
                </a:tc>
                <a:tc>
                  <a:txBody>
                    <a:bodyPr/>
                    <a:lstStyle/>
                    <a:p>
                      <a:r>
                        <a:rPr lang="en-GB" sz="1200"/>
                        <a:t>NA: Maintain dominance in Shooter and Action genres.</a:t>
                      </a:r>
                    </a:p>
                  </a:txBody>
                  <a:tcPr marL="79449" marR="79449" marT="39724" marB="39724" anchor="ctr">
                    <a:lnL>
                      <a:noFill/>
                    </a:lnL>
                    <a:lnR>
                      <a:noFill/>
                    </a:lnR>
                    <a:lnT>
                      <a:noFill/>
                    </a:lnT>
                    <a:lnB>
                      <a:noFill/>
                    </a:lnB>
                    <a:noFill/>
                  </a:tcPr>
                </a:tc>
                <a:extLst>
                  <a:ext uri="{0D108BD9-81ED-4DB2-BD59-A6C34878D82A}">
                    <a16:rowId xmlns:a16="http://schemas.microsoft.com/office/drawing/2014/main" val="4029105496"/>
                  </a:ext>
                </a:extLst>
              </a:tr>
              <a:tr h="437031">
                <a:tc>
                  <a:txBody>
                    <a:bodyPr/>
                    <a:lstStyle/>
                    <a:p>
                      <a:endParaRPr lang="en-GB" sz="1200" dirty="0"/>
                    </a:p>
                  </a:txBody>
                  <a:tcPr marL="79449" marR="79449" marT="39724" marB="39724" anchor="ctr">
                    <a:lnL>
                      <a:noFill/>
                    </a:lnL>
                    <a:lnR>
                      <a:noFill/>
                    </a:lnR>
                    <a:lnT>
                      <a:noFill/>
                    </a:lnT>
                    <a:lnB>
                      <a:noFill/>
                    </a:lnB>
                    <a:noFill/>
                  </a:tcPr>
                </a:tc>
                <a:tc>
                  <a:txBody>
                    <a:bodyPr/>
                    <a:lstStyle/>
                    <a:p>
                      <a:r>
                        <a:rPr lang="en-GB" sz="1200"/>
                        <a:t>EU: Highlight popular genres like Shooter, Action, and Sports games.</a:t>
                      </a:r>
                    </a:p>
                  </a:txBody>
                  <a:tcPr marL="79449" marR="79449" marT="39724" marB="39724" anchor="ctr">
                    <a:lnL>
                      <a:noFill/>
                    </a:lnL>
                    <a:lnR>
                      <a:noFill/>
                    </a:lnR>
                    <a:lnT>
                      <a:noFill/>
                    </a:lnT>
                    <a:lnB>
                      <a:noFill/>
                    </a:lnB>
                    <a:noFill/>
                  </a:tcPr>
                </a:tc>
                <a:extLst>
                  <a:ext uri="{0D108BD9-81ED-4DB2-BD59-A6C34878D82A}">
                    <a16:rowId xmlns:a16="http://schemas.microsoft.com/office/drawing/2014/main" val="715703563"/>
                  </a:ext>
                </a:extLst>
              </a:tr>
              <a:tr h="437031">
                <a:tc>
                  <a:txBody>
                    <a:bodyPr/>
                    <a:lstStyle/>
                    <a:p>
                      <a:endParaRPr lang="en-GB" sz="1200"/>
                    </a:p>
                  </a:txBody>
                  <a:tcPr marL="79449" marR="79449" marT="39724" marB="39724" anchor="ctr">
                    <a:lnL>
                      <a:noFill/>
                    </a:lnL>
                    <a:lnR>
                      <a:noFill/>
                    </a:lnR>
                    <a:lnT>
                      <a:noFill/>
                    </a:lnT>
                    <a:lnB>
                      <a:noFill/>
                    </a:lnB>
                    <a:noFill/>
                  </a:tcPr>
                </a:tc>
                <a:tc>
                  <a:txBody>
                    <a:bodyPr/>
                    <a:lstStyle/>
                    <a:p>
                      <a:r>
                        <a:rPr lang="en-GB" sz="1200"/>
                        <a:t>JP: Market Role-Playing games and collaborate with local influencers.</a:t>
                      </a:r>
                    </a:p>
                  </a:txBody>
                  <a:tcPr marL="79449" marR="79449" marT="39724" marB="39724" anchor="ctr">
                    <a:lnL>
                      <a:noFill/>
                    </a:lnL>
                    <a:lnR>
                      <a:noFill/>
                    </a:lnR>
                    <a:lnT>
                      <a:noFill/>
                    </a:lnT>
                    <a:lnB>
                      <a:noFill/>
                    </a:lnB>
                    <a:noFill/>
                  </a:tcPr>
                </a:tc>
                <a:extLst>
                  <a:ext uri="{0D108BD9-81ED-4DB2-BD59-A6C34878D82A}">
                    <a16:rowId xmlns:a16="http://schemas.microsoft.com/office/drawing/2014/main" val="831859526"/>
                  </a:ext>
                </a:extLst>
              </a:tr>
              <a:tr h="437031">
                <a:tc>
                  <a:txBody>
                    <a:bodyPr/>
                    <a:lstStyle/>
                    <a:p>
                      <a:r>
                        <a:rPr lang="en-GB" sz="1200"/>
                        <a:t>Competitive Positioning</a:t>
                      </a:r>
                    </a:p>
                  </a:txBody>
                  <a:tcPr marL="79449" marR="79449" marT="39724" marB="39724" anchor="ctr">
                    <a:lnL>
                      <a:noFill/>
                    </a:lnL>
                    <a:lnR>
                      <a:noFill/>
                    </a:lnR>
                    <a:lnT>
                      <a:noFill/>
                    </a:lnT>
                    <a:lnB>
                      <a:noFill/>
                    </a:lnB>
                    <a:noFill/>
                  </a:tcPr>
                </a:tc>
                <a:tc>
                  <a:txBody>
                    <a:bodyPr/>
                    <a:lstStyle/>
                    <a:p>
                      <a:r>
                        <a:rPr lang="en-GB" sz="1200"/>
                        <a:t>Differentiate from Nintendo, EA, and Activision Blizzard. Invest in exclusive content.</a:t>
                      </a:r>
                    </a:p>
                  </a:txBody>
                  <a:tcPr marL="79449" marR="79449" marT="39724" marB="39724" anchor="ctr">
                    <a:lnL>
                      <a:noFill/>
                    </a:lnL>
                    <a:lnR>
                      <a:noFill/>
                    </a:lnR>
                    <a:lnT>
                      <a:noFill/>
                    </a:lnT>
                    <a:lnB>
                      <a:noFill/>
                    </a:lnB>
                    <a:noFill/>
                  </a:tcPr>
                </a:tc>
                <a:extLst>
                  <a:ext uri="{0D108BD9-81ED-4DB2-BD59-A6C34878D82A}">
                    <a16:rowId xmlns:a16="http://schemas.microsoft.com/office/drawing/2014/main" val="2106978515"/>
                  </a:ext>
                </a:extLst>
              </a:tr>
              <a:tr h="437031">
                <a:tc>
                  <a:txBody>
                    <a:bodyPr/>
                    <a:lstStyle/>
                    <a:p>
                      <a:r>
                        <a:rPr lang="en-GB" sz="1200"/>
                        <a:t>Adapt to Market Changes</a:t>
                      </a:r>
                    </a:p>
                  </a:txBody>
                  <a:tcPr marL="79449" marR="79449" marT="39724" marB="39724" anchor="ctr">
                    <a:lnL>
                      <a:noFill/>
                    </a:lnL>
                    <a:lnR>
                      <a:noFill/>
                    </a:lnR>
                    <a:lnT>
                      <a:noFill/>
                    </a:lnT>
                    <a:lnB>
                      <a:noFill/>
                    </a:lnB>
                    <a:noFill/>
                  </a:tcPr>
                </a:tc>
                <a:tc>
                  <a:txBody>
                    <a:bodyPr/>
                    <a:lstStyle/>
                    <a:p>
                      <a:r>
                        <a:rPr lang="en-GB" sz="1200" dirty="0"/>
                        <a:t>Monitor sales trends and preferences. Adjust strategies and explore new markets.</a:t>
                      </a:r>
                    </a:p>
                  </a:txBody>
                  <a:tcPr marL="79449" marR="79449" marT="39724" marB="39724" anchor="ctr">
                    <a:lnL>
                      <a:noFill/>
                    </a:lnL>
                    <a:lnR>
                      <a:noFill/>
                    </a:lnR>
                    <a:lnT>
                      <a:noFill/>
                    </a:lnT>
                    <a:lnB>
                      <a:noFill/>
                    </a:lnB>
                    <a:noFill/>
                  </a:tcPr>
                </a:tc>
                <a:extLst>
                  <a:ext uri="{0D108BD9-81ED-4DB2-BD59-A6C34878D82A}">
                    <a16:rowId xmlns:a16="http://schemas.microsoft.com/office/drawing/2014/main" val="496186519"/>
                  </a:ext>
                </a:extLst>
              </a:tr>
            </a:tbl>
          </a:graphicData>
        </a:graphic>
      </p:graphicFrame>
    </p:spTree>
    <p:extLst>
      <p:ext uri="{BB962C8B-B14F-4D97-AF65-F5344CB8AC3E}">
        <p14:creationId xmlns:p14="http://schemas.microsoft.com/office/powerpoint/2010/main" val="415829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4F7B10-BC98-E17C-44A0-708E7B27A64D}"/>
              </a:ext>
            </a:extLst>
          </p:cNvPr>
          <p:cNvSpPr>
            <a:spLocks noGrp="1"/>
          </p:cNvSpPr>
          <p:nvPr>
            <p:ph type="title" idx="2"/>
          </p:nvPr>
        </p:nvSpPr>
        <p:spPr>
          <a:xfrm>
            <a:off x="273962" y="900182"/>
            <a:ext cx="7848760" cy="1185154"/>
          </a:xfrm>
        </p:spPr>
        <p:txBody>
          <a:bodyPr/>
          <a:lstStyle/>
          <a:p>
            <a:pPr algn="l"/>
            <a:r>
              <a:rPr lang="en-GB" sz="1800" b="0" dirty="0">
                <a:solidFill>
                  <a:srgbClr val="333333"/>
                </a:solidFill>
                <a:latin typeface="Calibri" panose="00000500000000000000" pitchFamily="2" charset="0"/>
              </a:rPr>
              <a:t>I particularly found the data-cleaning process quite tedious and time-consuming considering that it contained inconsistencies and needed serious decisive action. For example, I had to remove some missing variables, and some columns were blank. However, in the process, I learned a great deal of data cleaning and wrangling which is an essential skill in the job of a data analyst. </a:t>
            </a:r>
          </a:p>
        </p:txBody>
      </p:sp>
      <p:sp>
        <p:nvSpPr>
          <p:cNvPr id="5" name="Subtitle 4">
            <a:extLst>
              <a:ext uri="{FF2B5EF4-FFF2-40B4-BE49-F238E27FC236}">
                <a16:creationId xmlns:a16="http://schemas.microsoft.com/office/drawing/2014/main" id="{0FBF342E-EC3F-0221-B57C-59961352C2F0}"/>
              </a:ext>
            </a:extLst>
          </p:cNvPr>
          <p:cNvSpPr>
            <a:spLocks noGrp="1"/>
          </p:cNvSpPr>
          <p:nvPr>
            <p:ph type="subTitle" idx="3"/>
          </p:nvPr>
        </p:nvSpPr>
        <p:spPr>
          <a:xfrm>
            <a:off x="451403" y="2345766"/>
            <a:ext cx="7848760" cy="2112705"/>
          </a:xfrm>
        </p:spPr>
        <p:txBody>
          <a:bodyPr/>
          <a:lstStyle/>
          <a:p>
            <a:r>
              <a:rPr lang="en-GB" sz="1800" b="1" dirty="0">
                <a:solidFill>
                  <a:srgbClr val="333333"/>
                </a:solidFill>
                <a:latin typeface="Calibri"/>
              </a:rPr>
              <a:t>FUTURE STEPS</a:t>
            </a:r>
          </a:p>
          <a:p>
            <a:pPr algn="l"/>
            <a:r>
              <a:rPr lang="en-GB" sz="1800" dirty="0">
                <a:solidFill>
                  <a:srgbClr val="333333"/>
                </a:solidFill>
                <a:latin typeface="Calibri"/>
              </a:rPr>
              <a:t>To ensure </a:t>
            </a:r>
            <a:r>
              <a:rPr lang="en-GB" sz="1800" dirty="0" err="1">
                <a:solidFill>
                  <a:srgbClr val="333333"/>
                </a:solidFill>
                <a:latin typeface="Calibri"/>
              </a:rPr>
              <a:t>GameCo</a:t>
            </a:r>
            <a:r>
              <a:rPr lang="en-GB" sz="1800" dirty="0">
                <a:solidFill>
                  <a:srgbClr val="333333"/>
                </a:solidFill>
                <a:latin typeface="Calibri"/>
              </a:rPr>
              <a:t> continues to leverage data for strategic decision-making and stays ahead in the competitive video game market, I would consider the following future steps:</a:t>
            </a:r>
          </a:p>
          <a:p>
            <a:pPr algn="l">
              <a:buFont typeface="Wingdings" panose="05000000000000000000" pitchFamily="2" charset="2"/>
              <a:buChar char="§"/>
            </a:pPr>
            <a:r>
              <a:rPr lang="en-GB" sz="1800" dirty="0">
                <a:solidFill>
                  <a:srgbClr val="333333"/>
                </a:solidFill>
                <a:latin typeface="Calibri"/>
              </a:rPr>
              <a:t>Explore Data Sources by incorporating additional data sources such as reviews, social media sentiment</a:t>
            </a:r>
          </a:p>
          <a:p>
            <a:pPr algn="l">
              <a:buFont typeface="Wingdings" panose="05000000000000000000" pitchFamily="2" charset="2"/>
              <a:buChar char="§"/>
            </a:pPr>
            <a:r>
              <a:rPr lang="en-GB" sz="1800" dirty="0">
                <a:solidFill>
                  <a:srgbClr val="333333"/>
                </a:solidFill>
                <a:latin typeface="Calibri"/>
              </a:rPr>
              <a:t>Continuously monitoring Sales data and market trends to stay informed of changes and adapt strategies accordingly</a:t>
            </a:r>
          </a:p>
        </p:txBody>
      </p:sp>
      <p:sp>
        <p:nvSpPr>
          <p:cNvPr id="8" name="Title 7">
            <a:extLst>
              <a:ext uri="{FF2B5EF4-FFF2-40B4-BE49-F238E27FC236}">
                <a16:creationId xmlns:a16="http://schemas.microsoft.com/office/drawing/2014/main" id="{B9E60F5C-B2C9-A5B1-A18F-E91007F34773}"/>
              </a:ext>
            </a:extLst>
          </p:cNvPr>
          <p:cNvSpPr>
            <a:spLocks noGrp="1"/>
          </p:cNvSpPr>
          <p:nvPr>
            <p:ph type="title" idx="6"/>
          </p:nvPr>
        </p:nvSpPr>
        <p:spPr>
          <a:xfrm>
            <a:off x="1819333" y="166118"/>
            <a:ext cx="5112900" cy="572700"/>
          </a:xfrm>
        </p:spPr>
        <p:txBody>
          <a:bodyPr/>
          <a:lstStyle/>
          <a:p>
            <a:r>
              <a:rPr lang="en-GB" sz="1800" dirty="0">
                <a:solidFill>
                  <a:srgbClr val="333333"/>
                </a:solidFill>
                <a:latin typeface="Calibri"/>
              </a:rPr>
              <a:t>CHALLENGES FACED</a:t>
            </a:r>
          </a:p>
        </p:txBody>
      </p:sp>
    </p:spTree>
    <p:extLst>
      <p:ext uri="{BB962C8B-B14F-4D97-AF65-F5344CB8AC3E}">
        <p14:creationId xmlns:p14="http://schemas.microsoft.com/office/powerpoint/2010/main" val="1536900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A08F59-D22E-B4C0-A747-C8EBDFA700BA}"/>
              </a:ext>
            </a:extLst>
          </p:cNvPr>
          <p:cNvSpPr>
            <a:spLocks noGrp="1"/>
          </p:cNvSpPr>
          <p:nvPr>
            <p:ph type="subTitle" idx="1"/>
          </p:nvPr>
        </p:nvSpPr>
        <p:spPr>
          <a:xfrm>
            <a:off x="676237" y="1976896"/>
            <a:ext cx="7434609" cy="790500"/>
          </a:xfrm>
        </p:spPr>
        <p:txBody>
          <a:bodyPr/>
          <a:lstStyle/>
          <a:p>
            <a:r>
              <a:rPr lang="en-GB" sz="1800" dirty="0">
                <a:solidFill>
                  <a:srgbClr val="333333"/>
                </a:solidFill>
                <a:latin typeface="Calibri"/>
              </a:rPr>
              <a:t>I hope you find my work interesting. Let’s connect and work smart! </a:t>
            </a:r>
          </a:p>
        </p:txBody>
      </p:sp>
      <p:sp>
        <p:nvSpPr>
          <p:cNvPr id="7" name="Subtitle 6">
            <a:extLst>
              <a:ext uri="{FF2B5EF4-FFF2-40B4-BE49-F238E27FC236}">
                <a16:creationId xmlns:a16="http://schemas.microsoft.com/office/drawing/2014/main" id="{55F9C18B-AB49-BC09-66CF-8234F1DC5A21}"/>
              </a:ext>
            </a:extLst>
          </p:cNvPr>
          <p:cNvSpPr>
            <a:spLocks noGrp="1"/>
          </p:cNvSpPr>
          <p:nvPr>
            <p:ph type="subTitle" idx="5"/>
          </p:nvPr>
        </p:nvSpPr>
        <p:spPr>
          <a:xfrm>
            <a:off x="1115625" y="3669600"/>
            <a:ext cx="6876468" cy="790500"/>
          </a:xfrm>
        </p:spPr>
        <p:txBody>
          <a:bodyPr/>
          <a:lstStyle/>
          <a:p>
            <a:r>
              <a:rPr lang="en-GB" sz="1800" dirty="0">
                <a:solidFill>
                  <a:srgbClr val="333333"/>
                </a:solidFill>
                <a:latin typeface="Calibri"/>
              </a:rPr>
              <a:t>CREDITS: This presentation template was created by </a:t>
            </a:r>
            <a:r>
              <a:rPr lang="en-GB" sz="1800" dirty="0">
                <a:solidFill>
                  <a:srgbClr val="333333"/>
                </a:solidFill>
                <a:latin typeface="Calibri"/>
                <a:hlinkClick r:id="rId2"/>
              </a:rPr>
              <a:t>Slidesgo</a:t>
            </a:r>
            <a:r>
              <a:rPr lang="en-GB" sz="1800" dirty="0">
                <a:solidFill>
                  <a:srgbClr val="333333"/>
                </a:solidFill>
                <a:latin typeface="Calibri"/>
              </a:rPr>
              <a:t>, including icons by </a:t>
            </a:r>
            <a:r>
              <a:rPr lang="en-GB" sz="1800" dirty="0">
                <a:solidFill>
                  <a:srgbClr val="333333"/>
                </a:solidFill>
                <a:latin typeface="Calibri"/>
                <a:hlinkClick r:id="rId3"/>
              </a:rPr>
              <a:t>Flaticon</a:t>
            </a:r>
            <a:endParaRPr lang="en-GB" dirty="0"/>
          </a:p>
        </p:txBody>
      </p:sp>
      <p:sp>
        <p:nvSpPr>
          <p:cNvPr id="8" name="Title 7">
            <a:extLst>
              <a:ext uri="{FF2B5EF4-FFF2-40B4-BE49-F238E27FC236}">
                <a16:creationId xmlns:a16="http://schemas.microsoft.com/office/drawing/2014/main" id="{D19F9EA8-E0EC-1FA3-D56C-A74266657E8A}"/>
              </a:ext>
            </a:extLst>
          </p:cNvPr>
          <p:cNvSpPr>
            <a:spLocks noGrp="1"/>
          </p:cNvSpPr>
          <p:nvPr>
            <p:ph type="title" idx="6"/>
          </p:nvPr>
        </p:nvSpPr>
        <p:spPr>
          <a:xfrm>
            <a:off x="676236" y="683400"/>
            <a:ext cx="8016501" cy="572700"/>
          </a:xfrm>
        </p:spPr>
        <p:txBody>
          <a:bodyPr/>
          <a:lstStyle/>
          <a:p>
            <a:r>
              <a:rPr lang="en-GB" sz="1800" dirty="0">
                <a:solidFill>
                  <a:srgbClr val="333333"/>
                </a:solidFill>
                <a:latin typeface="Calibri"/>
              </a:rPr>
              <a:t>MANY THANKS!</a:t>
            </a:r>
          </a:p>
        </p:txBody>
      </p:sp>
      <p:pic>
        <p:nvPicPr>
          <p:cNvPr id="10" name="Picture 9" descr="A logo with different colors on it&#10;&#10;Description automatically generated">
            <a:hlinkClick r:id="rId4"/>
            <a:extLst>
              <a:ext uri="{FF2B5EF4-FFF2-40B4-BE49-F238E27FC236}">
                <a16:creationId xmlns:a16="http://schemas.microsoft.com/office/drawing/2014/main" id="{56BA5FD9-80B6-07D2-6FB9-4A4075D7585B}"/>
              </a:ext>
            </a:extLst>
          </p:cNvPr>
          <p:cNvPicPr>
            <a:picLocks noChangeAspect="1"/>
          </p:cNvPicPr>
          <p:nvPr/>
        </p:nvPicPr>
        <p:blipFill>
          <a:blip r:embed="rId5"/>
          <a:stretch>
            <a:fillRect/>
          </a:stretch>
        </p:blipFill>
        <p:spPr>
          <a:xfrm>
            <a:off x="1263130" y="2894498"/>
            <a:ext cx="648000" cy="648000"/>
          </a:xfrm>
          <a:prstGeom prst="rect">
            <a:avLst/>
          </a:prstGeom>
        </p:spPr>
      </p:pic>
      <p:pic>
        <p:nvPicPr>
          <p:cNvPr id="12" name="Picture 11" descr="A blue square with white letters&#10;&#10;Description automatically generated">
            <a:hlinkClick r:id="rId6"/>
            <a:extLst>
              <a:ext uri="{FF2B5EF4-FFF2-40B4-BE49-F238E27FC236}">
                <a16:creationId xmlns:a16="http://schemas.microsoft.com/office/drawing/2014/main" id="{6E799241-06A8-1A49-8367-36044A0A9EA8}"/>
              </a:ext>
            </a:extLst>
          </p:cNvPr>
          <p:cNvPicPr>
            <a:picLocks noChangeAspect="1"/>
          </p:cNvPicPr>
          <p:nvPr/>
        </p:nvPicPr>
        <p:blipFill>
          <a:blip r:embed="rId7"/>
          <a:stretch>
            <a:fillRect/>
          </a:stretch>
        </p:blipFill>
        <p:spPr>
          <a:xfrm>
            <a:off x="2723820" y="2966498"/>
            <a:ext cx="576000" cy="576000"/>
          </a:xfrm>
          <a:prstGeom prst="rect">
            <a:avLst/>
          </a:prstGeom>
        </p:spPr>
      </p:pic>
      <p:pic>
        <p:nvPicPr>
          <p:cNvPr id="14" name="Picture 13" descr="A black background with a black square&#10;&#10;Description automatically generated with medium confidence">
            <a:hlinkClick r:id="rId8"/>
            <a:extLst>
              <a:ext uri="{FF2B5EF4-FFF2-40B4-BE49-F238E27FC236}">
                <a16:creationId xmlns:a16="http://schemas.microsoft.com/office/drawing/2014/main" id="{49EADF25-755E-0635-65B3-D2E2DACA9723}"/>
              </a:ext>
            </a:extLst>
          </p:cNvPr>
          <p:cNvPicPr>
            <a:picLocks noChangeAspect="1"/>
          </p:cNvPicPr>
          <p:nvPr/>
        </p:nvPicPr>
        <p:blipFill>
          <a:blip r:embed="rId9"/>
          <a:stretch>
            <a:fillRect/>
          </a:stretch>
        </p:blipFill>
        <p:spPr>
          <a:xfrm>
            <a:off x="4663611" y="2966498"/>
            <a:ext cx="576000" cy="576000"/>
          </a:xfrm>
          <a:prstGeom prst="rect">
            <a:avLst/>
          </a:prstGeom>
        </p:spPr>
      </p:pic>
      <p:pic>
        <p:nvPicPr>
          <p:cNvPr id="16" name="Picture 15" descr="A group of colorful crosses&#10;&#10;Description automatically generated">
            <a:hlinkClick r:id="rId10"/>
            <a:extLst>
              <a:ext uri="{FF2B5EF4-FFF2-40B4-BE49-F238E27FC236}">
                <a16:creationId xmlns:a16="http://schemas.microsoft.com/office/drawing/2014/main" id="{D770AEFF-BA98-3B82-75B2-E7DBAD3FDA92}"/>
              </a:ext>
            </a:extLst>
          </p:cNvPr>
          <p:cNvPicPr>
            <a:picLocks noChangeAspect="1"/>
          </p:cNvPicPr>
          <p:nvPr/>
        </p:nvPicPr>
        <p:blipFill>
          <a:blip r:embed="rId11"/>
          <a:stretch>
            <a:fillRect/>
          </a:stretch>
        </p:blipFill>
        <p:spPr>
          <a:xfrm>
            <a:off x="6797199" y="2966498"/>
            <a:ext cx="837208" cy="576000"/>
          </a:xfrm>
          <a:prstGeom prst="rect">
            <a:avLst/>
          </a:prstGeom>
        </p:spPr>
      </p:pic>
    </p:spTree>
    <p:extLst>
      <p:ext uri="{BB962C8B-B14F-4D97-AF65-F5344CB8AC3E}">
        <p14:creationId xmlns:p14="http://schemas.microsoft.com/office/powerpoint/2010/main" val="2663417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4"/>
        <p:cNvGrpSpPr/>
        <p:nvPr/>
      </p:nvGrpSpPr>
      <p:grpSpPr>
        <a:xfrm>
          <a:off x="0" y="0"/>
          <a:ext cx="0" cy="0"/>
          <a:chOff x="0" y="0"/>
          <a:chExt cx="0" cy="0"/>
        </a:xfrm>
      </p:grpSpPr>
      <p:sp>
        <p:nvSpPr>
          <p:cNvPr id="395" name="Google Shape;395;p47"/>
          <p:cNvSpPr txBox="1">
            <a:spLocks noGrp="1"/>
          </p:cNvSpPr>
          <p:nvPr>
            <p:ph type="title"/>
          </p:nvPr>
        </p:nvSpPr>
        <p:spPr>
          <a:xfrm>
            <a:off x="5083380" y="2675154"/>
            <a:ext cx="3353700" cy="1937700"/>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333333"/>
                </a:solidFill>
                <a:latin typeface="Calibri"/>
              </a:rPr>
              <a:t>A PICTURE IS WORTH A THOUSAND WORDS</a:t>
            </a:r>
            <a:endParaRPr/>
          </a:p>
        </p:txBody>
      </p:sp>
      <p:sp>
        <p:nvSpPr>
          <p:cNvPr id="396" name="Google Shape;396;p47"/>
          <p:cNvSpPr/>
          <p:nvPr/>
        </p:nvSpPr>
        <p:spPr>
          <a:xfrm rot="5400000">
            <a:off x="965067" y="4110292"/>
            <a:ext cx="208573" cy="386116"/>
          </a:xfrm>
          <a:custGeom>
            <a:avLst/>
            <a:gdLst/>
            <a:ahLst/>
            <a:cxnLst/>
            <a:rect l="l" t="t" r="r" b="b"/>
            <a:pathLst>
              <a:path w="65796" h="121803" extrusionOk="0">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33333"/>
                </a:solidFill>
                <a:latin typeface="Calibri"/>
              </a:rPr>
              <a:t>INTRODUCTION </a:t>
            </a:r>
            <a:endParaRPr sz="3200" dirty="0">
              <a:solidFill>
                <a:schemeClr val="lt2"/>
              </a:solidFill>
            </a:endParaRPr>
          </a:p>
        </p:txBody>
      </p:sp>
      <p:sp>
        <p:nvSpPr>
          <p:cNvPr id="209" name="Google Shape;209;p35"/>
          <p:cNvSpPr txBox="1">
            <a:spLocks noGrp="1"/>
          </p:cNvSpPr>
          <p:nvPr>
            <p:ph type="body" idx="1"/>
          </p:nvPr>
        </p:nvSpPr>
        <p:spPr>
          <a:xfrm>
            <a:off x="729458" y="1416458"/>
            <a:ext cx="1856945" cy="24219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solidFill>
                  <a:srgbClr val="333333"/>
                </a:solidFill>
                <a:latin typeface="Calibri"/>
              </a:rPr>
              <a:t>PROJECT OVERVIEW</a:t>
            </a:r>
          </a:p>
          <a:p>
            <a:pPr marL="0" lvl="0" indent="0" algn="l" rtl="0">
              <a:spcBef>
                <a:spcPts val="0"/>
              </a:spcBef>
              <a:spcAft>
                <a:spcPts val="0"/>
              </a:spcAft>
              <a:buNone/>
            </a:pPr>
            <a:endParaRPr lang="en-GB" dirty="0">
              <a:solidFill>
                <a:schemeClr val="dk1"/>
              </a:solidFill>
            </a:endParaRPr>
          </a:p>
          <a:p>
            <a:pPr marL="0" lvl="0" indent="0" algn="l" rtl="0">
              <a:spcBef>
                <a:spcPts val="0"/>
              </a:spcBef>
              <a:spcAft>
                <a:spcPts val="0"/>
              </a:spcAft>
              <a:buNone/>
            </a:pPr>
            <a:r>
              <a:rPr lang="en-GB" sz="1800" b="1" dirty="0">
                <a:solidFill>
                  <a:srgbClr val="333333"/>
                </a:solidFill>
                <a:latin typeface="Calibri"/>
              </a:rPr>
              <a:t>The Video game popularity Data project analyses historical video game sales to provide </a:t>
            </a:r>
            <a:r>
              <a:rPr lang="en-GB" sz="1800" b="1" dirty="0" err="1">
                <a:solidFill>
                  <a:srgbClr val="333333"/>
                </a:solidFill>
                <a:latin typeface="Calibri"/>
              </a:rPr>
              <a:t>GameCo</a:t>
            </a:r>
            <a:r>
              <a:rPr lang="en-GB" sz="1800" b="1" dirty="0">
                <a:solidFill>
                  <a:srgbClr val="333333"/>
                </a:solidFill>
                <a:latin typeface="Calibri"/>
              </a:rPr>
              <a:t> with insights for strategic decision-making</a:t>
            </a:r>
            <a:endParaRPr b="1" dirty="0">
              <a:solidFill>
                <a:schemeClr val="dk1"/>
              </a:solidFill>
            </a:endParaRPr>
          </a:p>
        </p:txBody>
      </p:sp>
      <p:sp>
        <p:nvSpPr>
          <p:cNvPr id="2" name="Google Shape;209;p35">
            <a:extLst>
              <a:ext uri="{FF2B5EF4-FFF2-40B4-BE49-F238E27FC236}">
                <a16:creationId xmlns:a16="http://schemas.microsoft.com/office/drawing/2014/main" id="{AC8310CD-806A-B7D1-991F-107516268798}"/>
              </a:ext>
            </a:extLst>
          </p:cNvPr>
          <p:cNvSpPr txBox="1">
            <a:spLocks/>
          </p:cNvSpPr>
          <p:nvPr/>
        </p:nvSpPr>
        <p:spPr>
          <a:xfrm>
            <a:off x="3483762" y="1407877"/>
            <a:ext cx="1856945" cy="3735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Montserrat"/>
              <a:buAutoNum type="arabicPeriod"/>
              <a:defRPr sz="1150" b="0" i="0" u="none" strike="noStrike" cap="none">
                <a:solidFill>
                  <a:srgbClr val="434343"/>
                </a:solidFill>
                <a:latin typeface="Montserrat"/>
                <a:ea typeface="Montserrat"/>
                <a:cs typeface="Montserrat"/>
                <a:sym typeface="Montserrat"/>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Montserrat"/>
                <a:ea typeface="Montserrat"/>
                <a:cs typeface="Montserrat"/>
                <a:sym typeface="Montserrat"/>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Montserrat"/>
                <a:ea typeface="Montserrat"/>
                <a:cs typeface="Montserrat"/>
                <a:sym typeface="Montserrat"/>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Montserrat"/>
                <a:ea typeface="Montserrat"/>
                <a:cs typeface="Montserrat"/>
                <a:sym typeface="Montserrat"/>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Montserrat"/>
                <a:ea typeface="Montserrat"/>
                <a:cs typeface="Montserrat"/>
                <a:sym typeface="Montserrat"/>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Montserrat"/>
                <a:ea typeface="Montserrat"/>
                <a:cs typeface="Montserrat"/>
                <a:sym typeface="Montserrat"/>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Montserrat"/>
                <a:ea typeface="Montserrat"/>
                <a:cs typeface="Montserrat"/>
                <a:sym typeface="Montserrat"/>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Montserrat"/>
                <a:ea typeface="Montserrat"/>
                <a:cs typeface="Montserrat"/>
                <a:sym typeface="Montserrat"/>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Montserrat"/>
                <a:ea typeface="Montserrat"/>
                <a:cs typeface="Montserrat"/>
                <a:sym typeface="Montserrat"/>
              </a:defRPr>
            </a:lvl9pPr>
          </a:lstStyle>
          <a:p>
            <a:pPr marL="0" indent="0">
              <a:buFont typeface="Montserrat"/>
              <a:buNone/>
            </a:pPr>
            <a:r>
              <a:rPr lang="en-GB" sz="1800" b="1" dirty="0">
                <a:solidFill>
                  <a:srgbClr val="333333"/>
                </a:solidFill>
                <a:latin typeface="Calibri"/>
              </a:rPr>
              <a:t>PROJECT OBJECTIVES</a:t>
            </a:r>
          </a:p>
          <a:p>
            <a:pPr marL="0" indent="0">
              <a:buFont typeface="Montserrat"/>
              <a:buNone/>
            </a:pPr>
            <a:endParaRPr lang="en-GB" dirty="0">
              <a:solidFill>
                <a:schemeClr val="dk1"/>
              </a:solidFill>
            </a:endParaRPr>
          </a:p>
          <a:p>
            <a:pPr marL="285750" indent="-285750">
              <a:buFont typeface="Wingdings" panose="05000000000000000000" pitchFamily="2" charset="2"/>
              <a:buChar char="§"/>
            </a:pPr>
            <a:r>
              <a:rPr lang="en-GB" sz="1800" b="1" dirty="0">
                <a:solidFill>
                  <a:srgbClr val="333333"/>
                </a:solidFill>
                <a:latin typeface="Calibri"/>
              </a:rPr>
              <a:t>Identify Popular games Genres</a:t>
            </a:r>
            <a:endParaRPr lang="en-GB" b="1" dirty="0">
              <a:solidFill>
                <a:schemeClr val="dk1"/>
              </a:solidFill>
            </a:endParaRPr>
          </a:p>
          <a:p>
            <a:pPr marL="285750" indent="-285750">
              <a:buFont typeface="Wingdings" panose="05000000000000000000" pitchFamily="2" charset="2"/>
              <a:buChar char="§"/>
            </a:pPr>
            <a:r>
              <a:rPr lang="en-GB" sz="1800" b="1" dirty="0">
                <a:solidFill>
                  <a:srgbClr val="333333"/>
                </a:solidFill>
                <a:latin typeface="Calibri"/>
              </a:rPr>
              <a:t>Assess Competitive Landscape</a:t>
            </a:r>
            <a:endParaRPr lang="en-GB" b="1" dirty="0">
              <a:solidFill>
                <a:schemeClr val="dk1"/>
              </a:solidFill>
            </a:endParaRPr>
          </a:p>
          <a:p>
            <a:pPr marL="285750" indent="-285750">
              <a:buFont typeface="Wingdings" panose="05000000000000000000" pitchFamily="2" charset="2"/>
              <a:buChar char="§"/>
            </a:pPr>
            <a:r>
              <a:rPr lang="en-GB" sz="1800" b="1" dirty="0">
                <a:solidFill>
                  <a:srgbClr val="333333"/>
                </a:solidFill>
                <a:latin typeface="Calibri"/>
              </a:rPr>
              <a:t>Track Popularity Trends</a:t>
            </a:r>
            <a:endParaRPr lang="en-GB" b="1" dirty="0">
              <a:solidFill>
                <a:schemeClr val="dk1"/>
              </a:solidFill>
            </a:endParaRPr>
          </a:p>
          <a:p>
            <a:pPr marL="285750" indent="-285750">
              <a:buFont typeface="Wingdings" panose="05000000000000000000" pitchFamily="2" charset="2"/>
              <a:buChar char="§"/>
            </a:pPr>
            <a:r>
              <a:rPr lang="en-GB" sz="1800" b="1" dirty="0">
                <a:solidFill>
                  <a:srgbClr val="333333"/>
                </a:solidFill>
                <a:latin typeface="Calibri"/>
              </a:rPr>
              <a:t>Regional Sales Analysis</a:t>
            </a:r>
          </a:p>
        </p:txBody>
      </p:sp>
      <p:sp>
        <p:nvSpPr>
          <p:cNvPr id="3" name="Google Shape;209;p35">
            <a:extLst>
              <a:ext uri="{FF2B5EF4-FFF2-40B4-BE49-F238E27FC236}">
                <a16:creationId xmlns:a16="http://schemas.microsoft.com/office/drawing/2014/main" id="{27E838E3-D8D5-0318-277B-9B882E649D4B}"/>
              </a:ext>
            </a:extLst>
          </p:cNvPr>
          <p:cNvSpPr txBox="1">
            <a:spLocks/>
          </p:cNvSpPr>
          <p:nvPr/>
        </p:nvSpPr>
        <p:spPr>
          <a:xfrm>
            <a:off x="6344944" y="1407876"/>
            <a:ext cx="1856945" cy="2730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Montserrat"/>
              <a:buAutoNum type="arabicPeriod"/>
              <a:defRPr sz="1150" b="0" i="0" u="none" strike="noStrike" cap="none">
                <a:solidFill>
                  <a:srgbClr val="434343"/>
                </a:solidFill>
                <a:latin typeface="Montserrat"/>
                <a:ea typeface="Montserrat"/>
                <a:cs typeface="Montserrat"/>
                <a:sym typeface="Montserrat"/>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Montserrat"/>
                <a:ea typeface="Montserrat"/>
                <a:cs typeface="Montserrat"/>
                <a:sym typeface="Montserrat"/>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Montserrat"/>
                <a:ea typeface="Montserrat"/>
                <a:cs typeface="Montserrat"/>
                <a:sym typeface="Montserrat"/>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Montserrat"/>
                <a:ea typeface="Montserrat"/>
                <a:cs typeface="Montserrat"/>
                <a:sym typeface="Montserrat"/>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Montserrat"/>
                <a:ea typeface="Montserrat"/>
                <a:cs typeface="Montserrat"/>
                <a:sym typeface="Montserrat"/>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Montserrat"/>
                <a:ea typeface="Montserrat"/>
                <a:cs typeface="Montserrat"/>
                <a:sym typeface="Montserrat"/>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Montserrat"/>
                <a:ea typeface="Montserrat"/>
                <a:cs typeface="Montserrat"/>
                <a:sym typeface="Montserrat"/>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Montserrat"/>
                <a:ea typeface="Montserrat"/>
                <a:cs typeface="Montserrat"/>
                <a:sym typeface="Montserrat"/>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Montserrat"/>
                <a:ea typeface="Montserrat"/>
                <a:cs typeface="Montserrat"/>
                <a:sym typeface="Montserrat"/>
              </a:defRPr>
            </a:lvl9pPr>
          </a:lstStyle>
          <a:p>
            <a:pPr marL="0" indent="0">
              <a:buFont typeface="Montserrat"/>
              <a:buNone/>
            </a:pPr>
            <a:r>
              <a:rPr lang="en-GB" sz="1800" b="1" dirty="0">
                <a:solidFill>
                  <a:srgbClr val="333333"/>
                </a:solidFill>
                <a:latin typeface="Calibri"/>
              </a:rPr>
              <a:t>PURPOSE</a:t>
            </a:r>
          </a:p>
          <a:p>
            <a:pPr marL="0" indent="0">
              <a:buFont typeface="Montserrat"/>
              <a:buNone/>
            </a:pPr>
            <a:endParaRPr lang="en-GB" dirty="0">
              <a:solidFill>
                <a:schemeClr val="dk1"/>
              </a:solidFill>
            </a:endParaRPr>
          </a:p>
          <a:p>
            <a:pPr marL="0" indent="0">
              <a:buFont typeface="Montserrat"/>
              <a:buNone/>
            </a:pPr>
            <a:endParaRPr lang="en-GB" b="1" dirty="0">
              <a:solidFill>
                <a:schemeClr val="dk1"/>
              </a:solidFill>
            </a:endParaRPr>
          </a:p>
          <a:p>
            <a:pPr marL="0" indent="0">
              <a:buFont typeface="Montserrat"/>
              <a:buNone/>
            </a:pPr>
            <a:r>
              <a:rPr lang="en-GB" sz="1800" b="1" dirty="0">
                <a:solidFill>
                  <a:srgbClr val="333333"/>
                </a:solidFill>
                <a:latin typeface="Calibri"/>
              </a:rPr>
              <a:t>This Project was created as part of my Data analytics course at </a:t>
            </a:r>
            <a:r>
              <a:rPr lang="en-GB" sz="1800" b="1" dirty="0" err="1">
                <a:solidFill>
                  <a:srgbClr val="333333"/>
                </a:solidFill>
                <a:latin typeface="Calibri"/>
              </a:rPr>
              <a:t>CareerFoundry</a:t>
            </a:r>
            <a:r>
              <a:rPr lang="en-GB" sz="1800" b="1" dirty="0">
                <a:solidFill>
                  <a:srgbClr val="333333"/>
                </a:solidFill>
                <a:latin typeface="Calibri"/>
              </a:rPr>
              <a:t> to demonstrate Mastery of Descriptive Data Analysis Development</a:t>
            </a:r>
          </a:p>
        </p:txBody>
      </p:sp>
      <p:pic>
        <p:nvPicPr>
          <p:cNvPr id="6" name="Picture 5" descr="Scene board in red background">
            <a:extLst>
              <a:ext uri="{FF2B5EF4-FFF2-40B4-BE49-F238E27FC236}">
                <a16:creationId xmlns:a16="http://schemas.microsoft.com/office/drawing/2014/main" id="{0C4F83A0-5F91-019A-362F-7AE8D4295692}"/>
              </a:ext>
            </a:extLst>
          </p:cNvPr>
          <p:cNvPicPr>
            <a:picLocks noChangeAspect="1"/>
          </p:cNvPicPr>
          <p:nvPr/>
        </p:nvPicPr>
        <p:blipFill>
          <a:blip r:embed="rId3"/>
          <a:stretch>
            <a:fillRect/>
          </a:stretch>
        </p:blipFill>
        <p:spPr>
          <a:xfrm>
            <a:off x="830985" y="472728"/>
            <a:ext cx="1223446" cy="6768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p:nvPr/>
        </p:nvSpPr>
        <p:spPr>
          <a:xfrm>
            <a:off x="698417" y="1411279"/>
            <a:ext cx="343500" cy="343500"/>
          </a:xfrm>
          <a:prstGeom prst="ellipse">
            <a:avLst/>
          </a:prstGeom>
          <a:noFill/>
          <a:ln w="9525" cap="flat" cmpd="sng">
            <a:solidFill>
              <a:srgbClr val="10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52E3C"/>
              </a:solidFill>
              <a:latin typeface="Montserrat"/>
              <a:ea typeface="Montserrat"/>
              <a:cs typeface="Montserrat"/>
              <a:sym typeface="Montserrat"/>
            </a:endParaRPr>
          </a:p>
        </p:txBody>
      </p:sp>
      <p:sp>
        <p:nvSpPr>
          <p:cNvPr id="217" name="Google Shape;217;p36"/>
          <p:cNvSpPr/>
          <p:nvPr/>
        </p:nvSpPr>
        <p:spPr>
          <a:xfrm>
            <a:off x="4572938" y="1411279"/>
            <a:ext cx="343500" cy="343500"/>
          </a:xfrm>
          <a:prstGeom prst="ellipse">
            <a:avLst/>
          </a:prstGeom>
          <a:noFill/>
          <a:ln w="9525" cap="flat" cmpd="sng">
            <a:solidFill>
              <a:srgbClr val="10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52E3C"/>
              </a:solidFill>
              <a:latin typeface="Montserrat"/>
              <a:ea typeface="Montserrat"/>
              <a:cs typeface="Montserrat"/>
              <a:sym typeface="Montserrat"/>
            </a:endParaRPr>
          </a:p>
        </p:txBody>
      </p:sp>
      <p:sp>
        <p:nvSpPr>
          <p:cNvPr id="221" name="Google Shape;221;p36"/>
          <p:cNvSpPr txBox="1">
            <a:spLocks noGrp="1"/>
          </p:cNvSpPr>
          <p:nvPr>
            <p:ph type="title"/>
          </p:nvPr>
        </p:nvSpPr>
        <p:spPr>
          <a:xfrm>
            <a:off x="1177448" y="1318412"/>
            <a:ext cx="3448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333333"/>
                </a:solidFill>
                <a:latin typeface="Calibri"/>
              </a:rPr>
              <a:t>Current Understanding</a:t>
            </a:r>
            <a:endParaRPr dirty="0"/>
          </a:p>
        </p:txBody>
      </p:sp>
      <p:sp>
        <p:nvSpPr>
          <p:cNvPr id="222" name="Google Shape;222;p36"/>
          <p:cNvSpPr txBox="1">
            <a:spLocks noGrp="1"/>
          </p:cNvSpPr>
          <p:nvPr>
            <p:ph type="subTitle" idx="1"/>
          </p:nvPr>
        </p:nvSpPr>
        <p:spPr>
          <a:xfrm>
            <a:off x="1041917" y="2012146"/>
            <a:ext cx="2752200" cy="10545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i="1" dirty="0">
                <a:solidFill>
                  <a:srgbClr val="333333"/>
                </a:solidFill>
                <a:latin typeface="Calibri"/>
              </a:rPr>
              <a:t>GameCo’s</a:t>
            </a:r>
            <a:r>
              <a:rPr lang="en" sz="1800" i="1" dirty="0">
                <a:solidFill>
                  <a:srgbClr val="333333"/>
                </a:solidFill>
                <a:latin typeface="Calibri"/>
              </a:rPr>
              <a:t> Executives assumed that sales for the various geographic regions have stayed the same </a:t>
            </a:r>
            <a:r>
              <a:rPr lang="en" sz="1800" b="1" i="1" dirty="0">
                <a:solidFill>
                  <a:srgbClr val="333333"/>
                </a:solidFill>
                <a:latin typeface="Calibri"/>
              </a:rPr>
              <a:t>over time</a:t>
            </a:r>
            <a:endParaRPr b="1" i="1" dirty="0"/>
          </a:p>
        </p:txBody>
      </p:sp>
      <p:sp>
        <p:nvSpPr>
          <p:cNvPr id="223" name="Google Shape;223;p36"/>
          <p:cNvSpPr txBox="1">
            <a:spLocks noGrp="1"/>
          </p:cNvSpPr>
          <p:nvPr>
            <p:ph type="title" idx="3"/>
          </p:nvPr>
        </p:nvSpPr>
        <p:spPr>
          <a:xfrm>
            <a:off x="4989906" y="1318409"/>
            <a:ext cx="3448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333333"/>
                </a:solidFill>
                <a:latin typeface="Calibri"/>
              </a:rPr>
              <a:t>Key Questions</a:t>
            </a:r>
            <a:endParaRPr dirty="0"/>
          </a:p>
        </p:txBody>
      </p:sp>
      <p:sp>
        <p:nvSpPr>
          <p:cNvPr id="224" name="Google Shape;224;p36"/>
          <p:cNvSpPr txBox="1">
            <a:spLocks noGrp="1"/>
          </p:cNvSpPr>
          <p:nvPr>
            <p:ph type="title" idx="4"/>
          </p:nvPr>
        </p:nvSpPr>
        <p:spPr>
          <a:xfrm>
            <a:off x="624897" y="1465273"/>
            <a:ext cx="490500" cy="23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33333"/>
                </a:solidFill>
                <a:latin typeface="Calibri"/>
              </a:rPr>
              <a:t>1</a:t>
            </a:r>
            <a:endParaRPr/>
          </a:p>
        </p:txBody>
      </p:sp>
      <p:sp>
        <p:nvSpPr>
          <p:cNvPr id="225" name="Google Shape;225;p36"/>
          <p:cNvSpPr txBox="1">
            <a:spLocks noGrp="1"/>
          </p:cNvSpPr>
          <p:nvPr>
            <p:ph type="subTitle" idx="5"/>
          </p:nvPr>
        </p:nvSpPr>
        <p:spPr>
          <a:xfrm>
            <a:off x="4989905" y="1769745"/>
            <a:ext cx="3358447" cy="22084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333333"/>
                </a:solidFill>
                <a:latin typeface="Calibri"/>
              </a:rPr>
              <a:t>GameCo</a:t>
            </a:r>
            <a:r>
              <a:rPr lang="en" sz="1800" dirty="0">
                <a:solidFill>
                  <a:srgbClr val="333333"/>
                </a:solidFill>
                <a:latin typeface="Calibri"/>
              </a:rPr>
              <a:t> Needs to understand which types of video games are most popular, identify main competitors, and  analyze sales trends across different regions to make informed decisions on game development and marketing strategies</a:t>
            </a:r>
            <a:endParaRPr dirty="0"/>
          </a:p>
        </p:txBody>
      </p:sp>
      <p:sp>
        <p:nvSpPr>
          <p:cNvPr id="233" name="Google Shape;233;p36"/>
          <p:cNvSpPr txBox="1">
            <a:spLocks noGrp="1"/>
          </p:cNvSpPr>
          <p:nvPr>
            <p:ph type="title" idx="16"/>
          </p:nvPr>
        </p:nvSpPr>
        <p:spPr>
          <a:xfrm>
            <a:off x="4499423" y="1465283"/>
            <a:ext cx="490500" cy="23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33333"/>
                </a:solidFill>
                <a:latin typeface="Calibri"/>
              </a:rPr>
              <a:t>2</a:t>
            </a:r>
            <a:endParaRPr dirty="0"/>
          </a:p>
        </p:txBody>
      </p:sp>
      <p:sp>
        <p:nvSpPr>
          <p:cNvPr id="238" name="Google Shape;238;p36"/>
          <p:cNvSpPr txBox="1">
            <a:spLocks noGrp="1"/>
          </p:cNvSpPr>
          <p:nvPr>
            <p:ph type="title" idx="21"/>
          </p:nvPr>
        </p:nvSpPr>
        <p:spPr>
          <a:xfrm>
            <a:off x="1172548" y="521225"/>
            <a:ext cx="605495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33333"/>
                </a:solidFill>
                <a:latin typeface="Calibri"/>
              </a:rPr>
              <a:t>PROBLEM STATEMENT</a:t>
            </a:r>
            <a:endParaRPr dirty="0">
              <a:solidFill>
                <a:schemeClr val="tx2"/>
              </a:solidFill>
            </a:endParaRPr>
          </a:p>
        </p:txBody>
      </p:sp>
      <p:grpSp>
        <p:nvGrpSpPr>
          <p:cNvPr id="239" name="Google Shape;239;p36"/>
          <p:cNvGrpSpPr/>
          <p:nvPr/>
        </p:nvGrpSpPr>
        <p:grpSpPr>
          <a:xfrm rot="10800000" flipH="1">
            <a:off x="1068272" y="638321"/>
            <a:ext cx="208551" cy="228115"/>
            <a:chOff x="1348000" y="237300"/>
            <a:chExt cx="4772325" cy="5220025"/>
          </a:xfrm>
        </p:grpSpPr>
        <p:sp>
          <p:nvSpPr>
            <p:cNvPr id="240" name="Google Shape;240;p36"/>
            <p:cNvSpPr/>
            <p:nvPr/>
          </p:nvSpPr>
          <p:spPr>
            <a:xfrm>
              <a:off x="3522925" y="237300"/>
              <a:ext cx="2597400" cy="5220025"/>
            </a:xfrm>
            <a:custGeom>
              <a:avLst/>
              <a:gdLst/>
              <a:ahLst/>
              <a:cxnLst/>
              <a:rect l="l" t="t" r="r" b="b"/>
              <a:pathLst>
                <a:path w="103896" h="208801" extrusionOk="0">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1348000" y="237300"/>
              <a:ext cx="2732750" cy="5220025"/>
            </a:xfrm>
            <a:custGeom>
              <a:avLst/>
              <a:gdLst/>
              <a:ahLst/>
              <a:cxnLst/>
              <a:rect l="l" t="t" r="r" b="b"/>
              <a:pathLst>
                <a:path w="109310" h="208801" extrusionOk="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36"/>
          <p:cNvGrpSpPr/>
          <p:nvPr/>
        </p:nvGrpSpPr>
        <p:grpSpPr>
          <a:xfrm flipH="1">
            <a:off x="7227497" y="685163"/>
            <a:ext cx="161782" cy="228115"/>
            <a:chOff x="1348000" y="237300"/>
            <a:chExt cx="4772325" cy="5220025"/>
          </a:xfrm>
        </p:grpSpPr>
        <p:sp>
          <p:nvSpPr>
            <p:cNvPr id="243" name="Google Shape;243;p36"/>
            <p:cNvSpPr/>
            <p:nvPr/>
          </p:nvSpPr>
          <p:spPr>
            <a:xfrm>
              <a:off x="3522925" y="237300"/>
              <a:ext cx="2597400" cy="5220025"/>
            </a:xfrm>
            <a:custGeom>
              <a:avLst/>
              <a:gdLst/>
              <a:ahLst/>
              <a:cxnLst/>
              <a:rect l="l" t="t" r="r" b="b"/>
              <a:pathLst>
                <a:path w="103896" h="208801" extrusionOk="0">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a:off x="1348000" y="237300"/>
              <a:ext cx="2732750" cy="5220025"/>
            </a:xfrm>
            <a:custGeom>
              <a:avLst/>
              <a:gdLst/>
              <a:ahLst/>
              <a:cxnLst/>
              <a:rect l="l" t="t" r="r" b="b"/>
              <a:pathLst>
                <a:path w="109310" h="208801" extrusionOk="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A hands holding a puzzle piece&#10;&#10;Description automatically generated">
            <a:extLst>
              <a:ext uri="{FF2B5EF4-FFF2-40B4-BE49-F238E27FC236}">
                <a16:creationId xmlns:a16="http://schemas.microsoft.com/office/drawing/2014/main" id="{5DB72CD3-3681-32C4-B757-F6336218FD19}"/>
              </a:ext>
            </a:extLst>
          </p:cNvPr>
          <p:cNvPicPr>
            <a:picLocks noChangeAspect="1"/>
          </p:cNvPicPr>
          <p:nvPr/>
        </p:nvPicPr>
        <p:blipFill>
          <a:blip r:embed="rId3"/>
          <a:stretch>
            <a:fillRect/>
          </a:stretch>
        </p:blipFill>
        <p:spPr>
          <a:xfrm>
            <a:off x="1932024" y="2991821"/>
            <a:ext cx="2639976" cy="172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1729689" y="514050"/>
            <a:ext cx="53706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33333"/>
                </a:solidFill>
                <a:latin typeface="Calibri"/>
              </a:rPr>
              <a:t>DATA OVERVIEW</a:t>
            </a:r>
            <a:endParaRPr dirty="0">
              <a:solidFill>
                <a:schemeClr val="tx2"/>
              </a:solidFill>
            </a:endParaRPr>
          </a:p>
        </p:txBody>
      </p:sp>
      <p:sp>
        <p:nvSpPr>
          <p:cNvPr id="250" name="Google Shape;250;p37"/>
          <p:cNvSpPr txBox="1">
            <a:spLocks noGrp="1"/>
          </p:cNvSpPr>
          <p:nvPr>
            <p:ph type="body" idx="1"/>
          </p:nvPr>
        </p:nvSpPr>
        <p:spPr>
          <a:xfrm>
            <a:off x="458703" y="1205721"/>
            <a:ext cx="2117913" cy="253640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
            </a:pPr>
            <a:r>
              <a:rPr lang="en-GB" sz="1800" dirty="0">
                <a:solidFill>
                  <a:srgbClr val="333333"/>
                </a:solidFill>
                <a:latin typeface="Calibri"/>
              </a:rPr>
              <a:t>- Data Source: </a:t>
            </a:r>
            <a:r>
              <a:rPr lang="en-GB" sz="1800" b="1" dirty="0" err="1">
                <a:solidFill>
                  <a:srgbClr val="333333"/>
                </a:solidFill>
                <a:latin typeface="Calibri"/>
                <a:hlinkClick r:id="rId3"/>
              </a:rPr>
              <a:t>VGChartz</a:t>
            </a:r>
            <a:r>
              <a:rPr lang="en-GB" sz="1800" dirty="0">
                <a:solidFill>
                  <a:srgbClr val="333333"/>
                </a:solidFill>
                <a:latin typeface="Calibri"/>
              </a:rPr>
              <a:t> (1980-2016)</a:t>
            </a:r>
          </a:p>
          <a:p>
            <a:pPr marL="285750" lvl="0" indent="-285750" algn="l" rtl="0">
              <a:spcBef>
                <a:spcPts val="0"/>
              </a:spcBef>
              <a:spcAft>
                <a:spcPts val="0"/>
              </a:spcAft>
              <a:buFont typeface="Wingdings" panose="05000000000000000000" pitchFamily="2" charset="2"/>
              <a:buChar char="§"/>
            </a:pPr>
            <a:r>
              <a:rPr lang="en-GB" sz="1800" dirty="0">
                <a:solidFill>
                  <a:srgbClr val="333333"/>
                </a:solidFill>
                <a:latin typeface="Calibri"/>
              </a:rPr>
              <a:t>- Scope: Sales figures for games with over 10,000 copies sold</a:t>
            </a:r>
          </a:p>
          <a:p>
            <a:pPr marL="285750" lvl="0" indent="-285750" algn="l" rtl="0">
              <a:spcBef>
                <a:spcPts val="0"/>
              </a:spcBef>
              <a:spcAft>
                <a:spcPts val="0"/>
              </a:spcAft>
              <a:buFont typeface="Wingdings" panose="05000000000000000000" pitchFamily="2" charset="2"/>
              <a:buChar char="§"/>
            </a:pPr>
            <a:r>
              <a:rPr lang="en-GB" sz="1800" dirty="0">
                <a:solidFill>
                  <a:srgbClr val="333333"/>
                </a:solidFill>
                <a:latin typeface="Calibri"/>
              </a:rPr>
              <a:t>- Units: Sales represented in millions</a:t>
            </a:r>
          </a:p>
          <a:p>
            <a:pPr marL="0" lvl="0" indent="0" algn="l" rtl="0">
              <a:spcBef>
                <a:spcPts val="0"/>
              </a:spcBef>
              <a:spcAft>
                <a:spcPts val="0"/>
              </a:spcAft>
              <a:buNone/>
            </a:pPr>
            <a:endParaRPr b="1" dirty="0">
              <a:solidFill>
                <a:schemeClr val="dk1"/>
              </a:solidFill>
            </a:endParaRPr>
          </a:p>
        </p:txBody>
      </p:sp>
      <p:sp>
        <p:nvSpPr>
          <p:cNvPr id="3" name="TextBox 2">
            <a:extLst>
              <a:ext uri="{FF2B5EF4-FFF2-40B4-BE49-F238E27FC236}">
                <a16:creationId xmlns:a16="http://schemas.microsoft.com/office/drawing/2014/main" id="{22AB454D-A991-8456-9A4F-389F29FE1861}"/>
              </a:ext>
            </a:extLst>
          </p:cNvPr>
          <p:cNvSpPr txBox="1"/>
          <p:nvPr/>
        </p:nvSpPr>
        <p:spPr>
          <a:xfrm>
            <a:off x="6713327" y="1144950"/>
            <a:ext cx="1971969" cy="2462213"/>
          </a:xfrm>
          <a:prstGeom prst="rect">
            <a:avLst/>
          </a:prstGeom>
          <a:noFill/>
        </p:spPr>
        <p:txBody>
          <a:bodyPr wrap="square">
            <a:spAutoFit/>
          </a:bodyPr>
          <a:lstStyle/>
          <a:p>
            <a:r>
              <a:rPr lang="en-GB" sz="1800" dirty="0">
                <a:solidFill>
                  <a:srgbClr val="333333"/>
                </a:solidFill>
                <a:latin typeface="Calibri" panose="00000500000000000000" pitchFamily="2" charset="0"/>
              </a:rPr>
              <a:t> </a:t>
            </a:r>
            <a:r>
              <a:rPr lang="en-GB" sz="1800" b="1" dirty="0">
                <a:solidFill>
                  <a:srgbClr val="333333"/>
                </a:solidFill>
                <a:latin typeface="Calibri" panose="00000500000000000000" pitchFamily="2" charset="0"/>
              </a:rPr>
              <a:t>Key Variables</a:t>
            </a:r>
            <a:endParaRPr lang="en-GB" dirty="0">
              <a:latin typeface="Montserrat" panose="00000500000000000000" pitchFamily="2" charset="0"/>
            </a:endParaRP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Game Title</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Platform</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Year</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Genre</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Publisher</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NA Sales</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EU Sales</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JP Sales</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Other Sales</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 Global Sales</a:t>
            </a:r>
          </a:p>
        </p:txBody>
      </p:sp>
      <p:pic>
        <p:nvPicPr>
          <p:cNvPr id="5" name="Picture 4" descr="A screenshot of a computer&#10;&#10;Description automatically generated">
            <a:extLst>
              <a:ext uri="{FF2B5EF4-FFF2-40B4-BE49-F238E27FC236}">
                <a16:creationId xmlns:a16="http://schemas.microsoft.com/office/drawing/2014/main" id="{6E67CB36-2A6C-677F-D9BB-BC38BD63610C}"/>
              </a:ext>
            </a:extLst>
          </p:cNvPr>
          <p:cNvPicPr>
            <a:picLocks noChangeAspect="1"/>
          </p:cNvPicPr>
          <p:nvPr/>
        </p:nvPicPr>
        <p:blipFill rotWithShape="1">
          <a:blip r:embed="rId4"/>
          <a:srcRect l="7626" t="22904" r="7090" b="11093"/>
          <a:stretch/>
        </p:blipFill>
        <p:spPr>
          <a:xfrm>
            <a:off x="2440988" y="1205721"/>
            <a:ext cx="4262023" cy="2340000"/>
          </a:xfrm>
          <a:prstGeom prst="rect">
            <a:avLst/>
          </a:prstGeom>
        </p:spPr>
      </p:pic>
      <p:sp>
        <p:nvSpPr>
          <p:cNvPr id="8" name="Google Shape;250;p37">
            <a:extLst>
              <a:ext uri="{FF2B5EF4-FFF2-40B4-BE49-F238E27FC236}">
                <a16:creationId xmlns:a16="http://schemas.microsoft.com/office/drawing/2014/main" id="{1324F97D-3EA7-C8F1-0832-99A093C56AD6}"/>
              </a:ext>
            </a:extLst>
          </p:cNvPr>
          <p:cNvSpPr txBox="1">
            <a:spLocks/>
          </p:cNvSpPr>
          <p:nvPr/>
        </p:nvSpPr>
        <p:spPr>
          <a:xfrm>
            <a:off x="1869887" y="4467911"/>
            <a:ext cx="7274113" cy="5701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285750" indent="-285750">
              <a:buFont typeface="Wingdings" panose="05000000000000000000" pitchFamily="2" charset="2"/>
              <a:buChar char="§"/>
            </a:pPr>
            <a:r>
              <a:rPr lang="en-GB" sz="1800" dirty="0">
                <a:solidFill>
                  <a:srgbClr val="333333"/>
                </a:solidFill>
                <a:latin typeface="Calibri"/>
              </a:rPr>
              <a:t>Download the </a:t>
            </a:r>
            <a:r>
              <a:rPr lang="en-GB" sz="1800" dirty="0">
                <a:solidFill>
                  <a:srgbClr val="333333"/>
                </a:solidFill>
                <a:latin typeface="Calibri"/>
                <a:hlinkClick r:id="rId5"/>
              </a:rPr>
              <a:t>video game sales </a:t>
            </a:r>
            <a:r>
              <a:rPr lang="en-GB" sz="1800" dirty="0">
                <a:solidFill>
                  <a:srgbClr val="333333"/>
                </a:solidFill>
                <a:latin typeface="Calibri"/>
              </a:rPr>
              <a:t>data set (1980-2016)</a:t>
            </a:r>
          </a:p>
          <a:p>
            <a:pPr marL="0" indent="0">
              <a:buFont typeface="Montserrat"/>
              <a:buNone/>
            </a:pPr>
            <a:endParaRPr lang="en-GB"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a:spLocks noGrp="1"/>
          </p:cNvSpPr>
          <p:nvPr>
            <p:ph type="subTitle" idx="1"/>
          </p:nvPr>
        </p:nvSpPr>
        <p:spPr>
          <a:xfrm>
            <a:off x="295221" y="798484"/>
            <a:ext cx="8288977" cy="1160946"/>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800" dirty="0">
                <a:solidFill>
                  <a:srgbClr val="333333"/>
                </a:solidFill>
                <a:latin typeface="Calibri"/>
              </a:rPr>
              <a:t>I used data cleaning techniques to clean a ‘dirty’ version of the video game sales data. There are several blanks in the columns. I removed the rows containing data without Vital information like Name, Year, Publisher, and platform. Rows containing only value data do not meet the criteria for substantial analysis. I removed duplicates and handled missing values by correcting inaccuracies. </a:t>
            </a:r>
            <a:endParaRPr sz="1200" dirty="0"/>
          </a:p>
        </p:txBody>
      </p:sp>
      <p:sp>
        <p:nvSpPr>
          <p:cNvPr id="258" name="Google Shape;258;p38"/>
          <p:cNvSpPr txBox="1">
            <a:spLocks noGrp="1"/>
          </p:cNvSpPr>
          <p:nvPr>
            <p:ph type="title"/>
          </p:nvPr>
        </p:nvSpPr>
        <p:spPr>
          <a:xfrm>
            <a:off x="3276491" y="78357"/>
            <a:ext cx="4544328" cy="6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333333"/>
                </a:solidFill>
                <a:latin typeface="Calibri"/>
              </a:rPr>
              <a:t>METHODOLOGY</a:t>
            </a:r>
            <a:endParaRPr dirty="0">
              <a:solidFill>
                <a:schemeClr val="lt2"/>
              </a:solidFill>
            </a:endParaRPr>
          </a:p>
        </p:txBody>
      </p:sp>
      <p:sp>
        <p:nvSpPr>
          <p:cNvPr id="2" name="Google Shape;257;p38">
            <a:extLst>
              <a:ext uri="{FF2B5EF4-FFF2-40B4-BE49-F238E27FC236}">
                <a16:creationId xmlns:a16="http://schemas.microsoft.com/office/drawing/2014/main" id="{E7D18123-FB92-FA7A-94B3-6D7341A2E3F2}"/>
              </a:ext>
            </a:extLst>
          </p:cNvPr>
          <p:cNvSpPr txBox="1">
            <a:spLocks/>
          </p:cNvSpPr>
          <p:nvPr/>
        </p:nvSpPr>
        <p:spPr>
          <a:xfrm>
            <a:off x="5822469" y="1793177"/>
            <a:ext cx="1029282" cy="8863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160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spcAft>
                <a:spcPts val="1600"/>
              </a:spcAft>
            </a:pPr>
            <a:r>
              <a:rPr lang="en-GB" sz="1800" b="1" dirty="0">
                <a:solidFill>
                  <a:srgbClr val="333333"/>
                </a:solidFill>
                <a:latin typeface="Calibri"/>
              </a:rPr>
              <a:t>TOOLS</a:t>
            </a:r>
          </a:p>
          <a:p>
            <a:pPr marL="0" indent="0">
              <a:spcAft>
                <a:spcPts val="1600"/>
              </a:spcAft>
            </a:pPr>
            <a:r>
              <a:rPr lang="en-GB" sz="1800" dirty="0">
                <a:solidFill>
                  <a:srgbClr val="333333"/>
                </a:solidFill>
                <a:latin typeface="Calibri"/>
              </a:rPr>
              <a:t>Excel </a:t>
            </a:r>
          </a:p>
        </p:txBody>
      </p:sp>
      <p:sp>
        <p:nvSpPr>
          <p:cNvPr id="5" name="TextBox 4">
            <a:extLst>
              <a:ext uri="{FF2B5EF4-FFF2-40B4-BE49-F238E27FC236}">
                <a16:creationId xmlns:a16="http://schemas.microsoft.com/office/drawing/2014/main" id="{9F3A0559-95FE-AF2F-3B05-B8519C5FA1F6}"/>
              </a:ext>
            </a:extLst>
          </p:cNvPr>
          <p:cNvSpPr txBox="1"/>
          <p:nvPr/>
        </p:nvSpPr>
        <p:spPr>
          <a:xfrm>
            <a:off x="559802" y="1959430"/>
            <a:ext cx="2761730" cy="2862322"/>
          </a:xfrm>
          <a:prstGeom prst="rect">
            <a:avLst/>
          </a:prstGeom>
          <a:noFill/>
        </p:spPr>
        <p:txBody>
          <a:bodyPr wrap="square">
            <a:spAutoFit/>
          </a:bodyPr>
          <a:lstStyle/>
          <a:p>
            <a:r>
              <a:rPr lang="en-GB" sz="1800" dirty="0">
                <a:solidFill>
                  <a:srgbClr val="333333"/>
                </a:solidFill>
                <a:latin typeface="Calibri"/>
              </a:rPr>
              <a:t>   </a:t>
            </a:r>
            <a:r>
              <a:rPr lang="en-GB" sz="1800" b="1" dirty="0">
                <a:solidFill>
                  <a:srgbClr val="333333"/>
                </a:solidFill>
                <a:latin typeface="Calibri" panose="00000500000000000000" pitchFamily="2" charset="0"/>
              </a:rPr>
              <a:t>SKILLS</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Sorting and filtering </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Creating Pivot tables</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Grouping Data</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Summarizing Data</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Descriptive Data Analysis</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Created Visualizations</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Insights development</a:t>
            </a:r>
          </a:p>
          <a:p>
            <a:pPr marL="285750" indent="-285750">
              <a:buFont typeface="Wingdings" panose="05000000000000000000" pitchFamily="2" charset="2"/>
              <a:buChar char="§"/>
            </a:pPr>
            <a:r>
              <a:rPr lang="en-GB" sz="1800" dirty="0">
                <a:solidFill>
                  <a:srgbClr val="333333"/>
                </a:solidFill>
                <a:latin typeface="Calibri" panose="00000500000000000000" pitchFamily="2" charset="0"/>
              </a:rPr>
              <a:t>Presentation of Findings </a:t>
            </a:r>
          </a:p>
        </p:txBody>
      </p:sp>
      <p:pic>
        <p:nvPicPr>
          <p:cNvPr id="9" name="Picture 8" descr="A screenshot of a computer">
            <a:extLst>
              <a:ext uri="{FF2B5EF4-FFF2-40B4-BE49-F238E27FC236}">
                <a16:creationId xmlns:a16="http://schemas.microsoft.com/office/drawing/2014/main" id="{79E38A09-9A64-60DC-2083-42B8F9ED3AB7}"/>
              </a:ext>
            </a:extLst>
          </p:cNvPr>
          <p:cNvPicPr>
            <a:picLocks noChangeAspect="1"/>
          </p:cNvPicPr>
          <p:nvPr/>
        </p:nvPicPr>
        <p:blipFill>
          <a:blip r:embed="rId3"/>
          <a:stretch>
            <a:fillRect/>
          </a:stretch>
        </p:blipFill>
        <p:spPr>
          <a:xfrm>
            <a:off x="3321532" y="2679557"/>
            <a:ext cx="5462998" cy="21421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39"/>
          <p:cNvSpPr txBox="1">
            <a:spLocks noGrp="1"/>
          </p:cNvSpPr>
          <p:nvPr>
            <p:ph type="title"/>
          </p:nvPr>
        </p:nvSpPr>
        <p:spPr>
          <a:xfrm>
            <a:off x="799276" y="261187"/>
            <a:ext cx="7014687" cy="5907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33333"/>
                </a:solidFill>
                <a:latin typeface="Calibri"/>
              </a:rPr>
              <a:t>SUMMARY STATISTICS</a:t>
            </a:r>
            <a:endParaRPr sz="2400" dirty="0">
              <a:solidFill>
                <a:schemeClr val="tx2"/>
              </a:solidFill>
            </a:endParaRPr>
          </a:p>
        </p:txBody>
      </p:sp>
      <p:sp>
        <p:nvSpPr>
          <p:cNvPr id="267" name="Google Shape;267;p39"/>
          <p:cNvSpPr txBox="1">
            <a:spLocks noGrp="1"/>
          </p:cNvSpPr>
          <p:nvPr>
            <p:ph type="subTitle" idx="1"/>
          </p:nvPr>
        </p:nvSpPr>
        <p:spPr>
          <a:xfrm>
            <a:off x="0" y="1163782"/>
            <a:ext cx="8835042" cy="1158586"/>
          </a:xfrm>
          <a:prstGeom prst="rect">
            <a:avLst/>
          </a:prstGeom>
        </p:spPr>
        <p:txBody>
          <a:bodyPr spcFirstLastPara="1" wrap="square" lIns="91425" tIns="91425" rIns="91425" bIns="91425" anchor="t" anchorCtr="0">
            <a:normAutofit/>
          </a:bodyPr>
          <a:lstStyle/>
          <a:p>
            <a:pPr lvl="1">
              <a:lnSpc>
                <a:spcPct val="107000"/>
              </a:lnSpc>
              <a:spcAft>
                <a:spcPts val="800"/>
              </a:spcAft>
            </a:pPr>
            <a:r>
              <a:rPr lang="en-GB" sz="1800" kern="100" dirty="0">
                <a:solidFill>
                  <a:srgbClr val="333333"/>
                </a:solidFill>
                <a:effectLst/>
                <a:latin typeface="Calibri" panose="00000500000000000000" pitchFamily="2" charset="0"/>
                <a:ea typeface="Calibri" panose="020F0502020204030204" pitchFamily="34" charset="0"/>
                <a:cs typeface="Times New Roman" panose="02020603050405020304" pitchFamily="18" charset="0"/>
              </a:rPr>
              <a:t>To </a:t>
            </a:r>
            <a:r>
              <a:rPr lang="en-GB" sz="1800" kern="100" dirty="0" err="1">
                <a:solidFill>
                  <a:srgbClr val="333333"/>
                </a:solidFill>
                <a:effectLst/>
                <a:latin typeface="Calibri" panose="00000500000000000000" pitchFamily="2" charset="0"/>
                <a:ea typeface="Calibri" panose="020F0502020204030204" pitchFamily="34" charset="0"/>
                <a:cs typeface="Times New Roman" panose="02020603050405020304" pitchFamily="18" charset="0"/>
              </a:rPr>
              <a:t>analyze</a:t>
            </a:r>
            <a:r>
              <a:rPr lang="en-GB" sz="1800" kern="100" dirty="0">
                <a:solidFill>
                  <a:srgbClr val="333333"/>
                </a:solidFill>
                <a:effectLst/>
                <a:latin typeface="Calibri" panose="00000500000000000000" pitchFamily="2" charset="0"/>
                <a:ea typeface="Calibri" panose="020F0502020204030204" pitchFamily="34" charset="0"/>
                <a:cs typeface="Times New Roman" panose="02020603050405020304" pitchFamily="18" charset="0"/>
              </a:rPr>
              <a:t> whether sales for the geographic regions (North America, Europe, Japan, and other regions) have stayed the same over time from 1980 to 2016, a time series analysis on the sales data (as-it-is) should first be performed. This time series analysis should act as a first-stage statistical method to use to examine patterns and trends in data over time. </a:t>
            </a:r>
          </a:p>
        </p:txBody>
      </p:sp>
      <p:pic>
        <p:nvPicPr>
          <p:cNvPr id="8" name="Picture 7" descr="A graph with numbers and lines&#10;&#10;Description automatically generated">
            <a:extLst>
              <a:ext uri="{FF2B5EF4-FFF2-40B4-BE49-F238E27FC236}">
                <a16:creationId xmlns:a16="http://schemas.microsoft.com/office/drawing/2014/main" id="{24009F37-716F-3B01-225C-12B6520AB487}"/>
              </a:ext>
            </a:extLst>
          </p:cNvPr>
          <p:cNvPicPr>
            <a:picLocks noChangeAspect="1"/>
          </p:cNvPicPr>
          <p:nvPr/>
        </p:nvPicPr>
        <p:blipFill>
          <a:blip r:embed="rId3"/>
          <a:stretch>
            <a:fillRect/>
          </a:stretch>
        </p:blipFill>
        <p:spPr>
          <a:xfrm>
            <a:off x="1007242" y="2420496"/>
            <a:ext cx="6480000" cy="22903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6" name="Google Shape;276;p40"/>
          <p:cNvSpPr txBox="1">
            <a:spLocks noGrp="1"/>
          </p:cNvSpPr>
          <p:nvPr>
            <p:ph type="title"/>
          </p:nvPr>
        </p:nvSpPr>
        <p:spPr>
          <a:xfrm>
            <a:off x="1984500" y="291787"/>
            <a:ext cx="4839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33333"/>
                </a:solidFill>
                <a:latin typeface="Calibri"/>
              </a:rPr>
              <a:t>MARKET TRENDS</a:t>
            </a:r>
            <a:endParaRPr dirty="0">
              <a:solidFill>
                <a:schemeClr val="lt2"/>
              </a:solidFill>
            </a:endParaRPr>
          </a:p>
        </p:txBody>
      </p:sp>
      <p:graphicFrame>
        <p:nvGraphicFramePr>
          <p:cNvPr id="6" name="Diagram 5">
            <a:extLst>
              <a:ext uri="{FF2B5EF4-FFF2-40B4-BE49-F238E27FC236}">
                <a16:creationId xmlns:a16="http://schemas.microsoft.com/office/drawing/2014/main" id="{7AD59893-D9A5-3E8A-4224-DB4F95BD798E}"/>
              </a:ext>
            </a:extLst>
          </p:cNvPr>
          <p:cNvGraphicFramePr/>
          <p:nvPr>
            <p:extLst>
              <p:ext uri="{D42A27DB-BD31-4B8C-83A1-F6EECF244321}">
                <p14:modId xmlns:p14="http://schemas.microsoft.com/office/powerpoint/2010/main" val="2040871874"/>
              </p:ext>
            </p:extLst>
          </p:nvPr>
        </p:nvGraphicFramePr>
        <p:xfrm>
          <a:off x="1251375" y="1124619"/>
          <a:ext cx="5877424" cy="572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hart 6">
            <a:extLst>
              <a:ext uri="{FF2B5EF4-FFF2-40B4-BE49-F238E27FC236}">
                <a16:creationId xmlns:a16="http://schemas.microsoft.com/office/drawing/2014/main" id="{AD23E871-06E4-EB78-8A84-CEC104574F89}"/>
              </a:ext>
            </a:extLst>
          </p:cNvPr>
          <p:cNvGraphicFramePr>
            <a:graphicFrameLocks/>
          </p:cNvGraphicFramePr>
          <p:nvPr>
            <p:extLst>
              <p:ext uri="{D42A27DB-BD31-4B8C-83A1-F6EECF244321}">
                <p14:modId xmlns:p14="http://schemas.microsoft.com/office/powerpoint/2010/main" val="1180199169"/>
              </p:ext>
            </p:extLst>
          </p:nvPr>
        </p:nvGraphicFramePr>
        <p:xfrm>
          <a:off x="1251375" y="1957451"/>
          <a:ext cx="6305550" cy="2743200"/>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1"/>
          <p:cNvSpPr/>
          <p:nvPr/>
        </p:nvSpPr>
        <p:spPr>
          <a:xfrm>
            <a:off x="1384413" y="1094129"/>
            <a:ext cx="760500" cy="76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1"/>
          <p:cNvSpPr txBox="1">
            <a:spLocks noGrp="1"/>
          </p:cNvSpPr>
          <p:nvPr>
            <p:ph type="title"/>
          </p:nvPr>
        </p:nvSpPr>
        <p:spPr>
          <a:xfrm>
            <a:off x="1587150" y="365762"/>
            <a:ext cx="59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33333"/>
                </a:solidFill>
                <a:latin typeface="Calibri"/>
              </a:rPr>
              <a:t>MARKET TRENDS</a:t>
            </a:r>
            <a:endParaRPr dirty="0">
              <a:solidFill>
                <a:schemeClr val="tx2"/>
              </a:solidFill>
            </a:endParaRPr>
          </a:p>
        </p:txBody>
      </p:sp>
      <p:sp>
        <p:nvSpPr>
          <p:cNvPr id="295" name="Google Shape;295;p41"/>
          <p:cNvSpPr/>
          <p:nvPr/>
        </p:nvSpPr>
        <p:spPr>
          <a:xfrm>
            <a:off x="6731101" y="1139251"/>
            <a:ext cx="760500" cy="76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41"/>
          <p:cNvGrpSpPr/>
          <p:nvPr/>
        </p:nvGrpSpPr>
        <p:grpSpPr>
          <a:xfrm>
            <a:off x="6945569" y="1328900"/>
            <a:ext cx="380328" cy="381202"/>
            <a:chOff x="1010500" y="1558175"/>
            <a:chExt cx="337350" cy="338125"/>
          </a:xfrm>
        </p:grpSpPr>
        <p:sp>
          <p:nvSpPr>
            <p:cNvPr id="297" name="Google Shape;297;p41"/>
            <p:cNvSpPr/>
            <p:nvPr/>
          </p:nvSpPr>
          <p:spPr>
            <a:xfrm>
              <a:off x="1062450" y="1756675"/>
              <a:ext cx="225700" cy="139625"/>
            </a:xfrm>
            <a:custGeom>
              <a:avLst/>
              <a:gdLst/>
              <a:ahLst/>
              <a:cxnLst/>
              <a:rect l="l" t="t" r="r" b="b"/>
              <a:pathLst>
                <a:path w="9028" h="5585" extrusionOk="0">
                  <a:moveTo>
                    <a:pt x="3071" y="1459"/>
                  </a:moveTo>
                  <a:lnTo>
                    <a:pt x="3630" y="2017"/>
                  </a:lnTo>
                  <a:lnTo>
                    <a:pt x="3071" y="2575"/>
                  </a:lnTo>
                  <a:lnTo>
                    <a:pt x="2513" y="2017"/>
                  </a:lnTo>
                  <a:lnTo>
                    <a:pt x="3071" y="1459"/>
                  </a:lnTo>
                  <a:close/>
                  <a:moveTo>
                    <a:pt x="6235" y="1459"/>
                  </a:moveTo>
                  <a:lnTo>
                    <a:pt x="6794" y="2017"/>
                  </a:lnTo>
                  <a:lnTo>
                    <a:pt x="6235" y="2575"/>
                  </a:lnTo>
                  <a:lnTo>
                    <a:pt x="5677" y="2017"/>
                  </a:lnTo>
                  <a:lnTo>
                    <a:pt x="6235" y="1459"/>
                  </a:lnTo>
                  <a:close/>
                  <a:moveTo>
                    <a:pt x="3071" y="1"/>
                  </a:moveTo>
                  <a:cubicBezTo>
                    <a:pt x="2265" y="1"/>
                    <a:pt x="1520" y="528"/>
                    <a:pt x="1210" y="1273"/>
                  </a:cubicBezTo>
                  <a:lnTo>
                    <a:pt x="404" y="3413"/>
                  </a:lnTo>
                  <a:cubicBezTo>
                    <a:pt x="1" y="4468"/>
                    <a:pt x="776" y="5553"/>
                    <a:pt x="1893" y="5584"/>
                  </a:cubicBezTo>
                  <a:cubicBezTo>
                    <a:pt x="2358" y="5584"/>
                    <a:pt x="2792" y="5367"/>
                    <a:pt x="3102" y="5026"/>
                  </a:cubicBezTo>
                  <a:lnTo>
                    <a:pt x="3878" y="4126"/>
                  </a:lnTo>
                  <a:cubicBezTo>
                    <a:pt x="3940" y="4033"/>
                    <a:pt x="4064" y="4002"/>
                    <a:pt x="4157" y="4002"/>
                  </a:cubicBezTo>
                  <a:lnTo>
                    <a:pt x="5150" y="4002"/>
                  </a:lnTo>
                  <a:cubicBezTo>
                    <a:pt x="5274" y="4002"/>
                    <a:pt x="5398" y="4033"/>
                    <a:pt x="5460" y="4126"/>
                  </a:cubicBezTo>
                  <a:lnTo>
                    <a:pt x="6235" y="5026"/>
                  </a:lnTo>
                  <a:cubicBezTo>
                    <a:pt x="6566" y="5410"/>
                    <a:pt x="7000" y="5581"/>
                    <a:pt x="7426" y="5581"/>
                  </a:cubicBezTo>
                  <a:cubicBezTo>
                    <a:pt x="8240" y="5581"/>
                    <a:pt x="9027" y="4959"/>
                    <a:pt x="9027" y="4002"/>
                  </a:cubicBezTo>
                  <a:cubicBezTo>
                    <a:pt x="9027" y="3785"/>
                    <a:pt x="8996" y="3599"/>
                    <a:pt x="8934" y="3413"/>
                  </a:cubicBezTo>
                  <a:lnTo>
                    <a:pt x="8097" y="1273"/>
                  </a:lnTo>
                  <a:cubicBezTo>
                    <a:pt x="7817" y="528"/>
                    <a:pt x="7073" y="1"/>
                    <a:pt x="6266" y="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a:off x="1010500" y="1560500"/>
              <a:ext cx="198550" cy="176825"/>
            </a:xfrm>
            <a:custGeom>
              <a:avLst/>
              <a:gdLst/>
              <a:ahLst/>
              <a:cxnLst/>
              <a:rect l="l" t="t" r="r" b="b"/>
              <a:pathLst>
                <a:path w="7942" h="7073" extrusionOk="0">
                  <a:moveTo>
                    <a:pt x="4777" y="0"/>
                  </a:moveTo>
                  <a:cubicBezTo>
                    <a:pt x="3754" y="93"/>
                    <a:pt x="2823" y="651"/>
                    <a:pt x="2234" y="1520"/>
                  </a:cubicBezTo>
                  <a:lnTo>
                    <a:pt x="0" y="1520"/>
                  </a:lnTo>
                  <a:lnTo>
                    <a:pt x="0" y="5490"/>
                  </a:lnTo>
                  <a:lnTo>
                    <a:pt x="2234" y="5490"/>
                  </a:lnTo>
                  <a:cubicBezTo>
                    <a:pt x="2885" y="6483"/>
                    <a:pt x="3971" y="7072"/>
                    <a:pt x="5180" y="7072"/>
                  </a:cubicBezTo>
                  <a:lnTo>
                    <a:pt x="7941" y="7072"/>
                  </a:lnTo>
                  <a:lnTo>
                    <a:pt x="7941" y="5459"/>
                  </a:lnTo>
                  <a:lnTo>
                    <a:pt x="5553" y="5459"/>
                  </a:lnTo>
                  <a:lnTo>
                    <a:pt x="5553" y="4684"/>
                  </a:lnTo>
                  <a:lnTo>
                    <a:pt x="7910" y="4684"/>
                  </a:lnTo>
                  <a:lnTo>
                    <a:pt x="7910" y="3877"/>
                  </a:lnTo>
                  <a:lnTo>
                    <a:pt x="5553" y="3877"/>
                  </a:lnTo>
                  <a:lnTo>
                    <a:pt x="5553" y="3102"/>
                  </a:lnTo>
                  <a:lnTo>
                    <a:pt x="7910" y="3102"/>
                  </a:lnTo>
                  <a:lnTo>
                    <a:pt x="7910" y="2668"/>
                  </a:lnTo>
                  <a:cubicBezTo>
                    <a:pt x="7910" y="2451"/>
                    <a:pt x="7724" y="2295"/>
                    <a:pt x="7507" y="2295"/>
                  </a:cubicBezTo>
                  <a:lnTo>
                    <a:pt x="4777" y="2295"/>
                  </a:lnTo>
                  <a:lnTo>
                    <a:pt x="4777" y="0"/>
                  </a:ln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a:off x="1149300" y="1558175"/>
              <a:ext cx="198550" cy="178375"/>
            </a:xfrm>
            <a:custGeom>
              <a:avLst/>
              <a:gdLst/>
              <a:ahLst/>
              <a:cxnLst/>
              <a:rect l="l" t="t" r="r" b="b"/>
              <a:pathLst>
                <a:path w="7942" h="7135" extrusionOk="0">
                  <a:moveTo>
                    <a:pt x="1" y="0"/>
                  </a:moveTo>
                  <a:lnTo>
                    <a:pt x="1" y="1582"/>
                  </a:lnTo>
                  <a:lnTo>
                    <a:pt x="1986" y="1582"/>
                  </a:lnTo>
                  <a:cubicBezTo>
                    <a:pt x="2637" y="1582"/>
                    <a:pt x="3165" y="2109"/>
                    <a:pt x="3165" y="2761"/>
                  </a:cubicBezTo>
                  <a:lnTo>
                    <a:pt x="3165" y="7134"/>
                  </a:lnTo>
                  <a:cubicBezTo>
                    <a:pt x="4188" y="7010"/>
                    <a:pt x="5119" y="6421"/>
                    <a:pt x="5708" y="5583"/>
                  </a:cubicBezTo>
                  <a:lnTo>
                    <a:pt x="7942" y="5583"/>
                  </a:lnTo>
                  <a:lnTo>
                    <a:pt x="7942" y="1582"/>
                  </a:lnTo>
                  <a:lnTo>
                    <a:pt x="5708" y="1582"/>
                  </a:lnTo>
                  <a:cubicBezTo>
                    <a:pt x="5057" y="589"/>
                    <a:pt x="3940" y="0"/>
                    <a:pt x="2761" y="0"/>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41"/>
          <p:cNvGrpSpPr/>
          <p:nvPr/>
        </p:nvGrpSpPr>
        <p:grpSpPr>
          <a:xfrm>
            <a:off x="1597230" y="1331229"/>
            <a:ext cx="334866" cy="381540"/>
            <a:chOff x="258275" y="1558175"/>
            <a:chExt cx="297025" cy="338425"/>
          </a:xfrm>
        </p:grpSpPr>
        <p:sp>
          <p:nvSpPr>
            <p:cNvPr id="301" name="Google Shape;301;p41"/>
            <p:cNvSpPr/>
            <p:nvPr/>
          </p:nvSpPr>
          <p:spPr>
            <a:xfrm>
              <a:off x="258275" y="1558175"/>
              <a:ext cx="118675" cy="179150"/>
            </a:xfrm>
            <a:custGeom>
              <a:avLst/>
              <a:gdLst/>
              <a:ahLst/>
              <a:cxnLst/>
              <a:rect l="l" t="t" r="r" b="b"/>
              <a:pathLst>
                <a:path w="4747" h="7166" extrusionOk="0">
                  <a:moveTo>
                    <a:pt x="2792" y="3226"/>
                  </a:moveTo>
                  <a:lnTo>
                    <a:pt x="2792" y="4001"/>
                  </a:lnTo>
                  <a:lnTo>
                    <a:pt x="1986" y="4001"/>
                  </a:lnTo>
                  <a:lnTo>
                    <a:pt x="1986" y="3226"/>
                  </a:lnTo>
                  <a:close/>
                  <a:moveTo>
                    <a:pt x="2792" y="4777"/>
                  </a:moveTo>
                  <a:lnTo>
                    <a:pt x="2792" y="5583"/>
                  </a:lnTo>
                  <a:lnTo>
                    <a:pt x="1986" y="5583"/>
                  </a:lnTo>
                  <a:lnTo>
                    <a:pt x="1986" y="4777"/>
                  </a:lnTo>
                  <a:close/>
                  <a:moveTo>
                    <a:pt x="1" y="0"/>
                  </a:moveTo>
                  <a:lnTo>
                    <a:pt x="1" y="1644"/>
                  </a:lnTo>
                  <a:lnTo>
                    <a:pt x="807" y="2420"/>
                  </a:lnTo>
                  <a:lnTo>
                    <a:pt x="807" y="7165"/>
                  </a:lnTo>
                  <a:lnTo>
                    <a:pt x="3940" y="7165"/>
                  </a:lnTo>
                  <a:lnTo>
                    <a:pt x="3940" y="2451"/>
                  </a:lnTo>
                  <a:lnTo>
                    <a:pt x="4746" y="1675"/>
                  </a:lnTo>
                  <a:lnTo>
                    <a:pt x="4746" y="31"/>
                  </a:lnTo>
                  <a:lnTo>
                    <a:pt x="3164" y="0"/>
                  </a:lnTo>
                  <a:lnTo>
                    <a:pt x="3164" y="838"/>
                  </a:lnTo>
                  <a:lnTo>
                    <a:pt x="1582" y="838"/>
                  </a:lnTo>
                  <a:lnTo>
                    <a:pt x="1582" y="0"/>
                  </a:ln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a:off x="435850" y="1558175"/>
              <a:ext cx="119450" cy="179150"/>
            </a:xfrm>
            <a:custGeom>
              <a:avLst/>
              <a:gdLst/>
              <a:ahLst/>
              <a:cxnLst/>
              <a:rect l="l" t="t" r="r" b="b"/>
              <a:pathLst>
                <a:path w="4778" h="7166" extrusionOk="0">
                  <a:moveTo>
                    <a:pt x="2824" y="3226"/>
                  </a:moveTo>
                  <a:lnTo>
                    <a:pt x="2824" y="4001"/>
                  </a:lnTo>
                  <a:lnTo>
                    <a:pt x="1986" y="4001"/>
                  </a:lnTo>
                  <a:lnTo>
                    <a:pt x="1986" y="3226"/>
                  </a:lnTo>
                  <a:close/>
                  <a:moveTo>
                    <a:pt x="2824" y="4777"/>
                  </a:moveTo>
                  <a:lnTo>
                    <a:pt x="2824" y="5583"/>
                  </a:lnTo>
                  <a:lnTo>
                    <a:pt x="1986" y="5583"/>
                  </a:lnTo>
                  <a:lnTo>
                    <a:pt x="1986" y="4777"/>
                  </a:lnTo>
                  <a:close/>
                  <a:moveTo>
                    <a:pt x="1" y="0"/>
                  </a:moveTo>
                  <a:lnTo>
                    <a:pt x="1" y="1644"/>
                  </a:lnTo>
                  <a:lnTo>
                    <a:pt x="807" y="2420"/>
                  </a:lnTo>
                  <a:lnTo>
                    <a:pt x="807" y="7165"/>
                  </a:lnTo>
                  <a:lnTo>
                    <a:pt x="3971" y="7165"/>
                  </a:lnTo>
                  <a:lnTo>
                    <a:pt x="3971" y="2451"/>
                  </a:lnTo>
                  <a:lnTo>
                    <a:pt x="4778" y="1675"/>
                  </a:lnTo>
                  <a:lnTo>
                    <a:pt x="4778" y="31"/>
                  </a:lnTo>
                  <a:lnTo>
                    <a:pt x="3196" y="0"/>
                  </a:lnTo>
                  <a:lnTo>
                    <a:pt x="3196" y="838"/>
                  </a:lnTo>
                  <a:lnTo>
                    <a:pt x="1614" y="838"/>
                  </a:lnTo>
                  <a:lnTo>
                    <a:pt x="1614" y="0"/>
                  </a:ln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a:off x="376925" y="1638825"/>
              <a:ext cx="58950" cy="99275"/>
            </a:xfrm>
            <a:custGeom>
              <a:avLst/>
              <a:gdLst/>
              <a:ahLst/>
              <a:cxnLst/>
              <a:rect l="l" t="t" r="r" b="b"/>
              <a:pathLst>
                <a:path w="2358" h="3971" extrusionOk="0">
                  <a:moveTo>
                    <a:pt x="0" y="0"/>
                  </a:moveTo>
                  <a:lnTo>
                    <a:pt x="0" y="3970"/>
                  </a:lnTo>
                  <a:lnTo>
                    <a:pt x="807" y="3970"/>
                  </a:lnTo>
                  <a:lnTo>
                    <a:pt x="807" y="1582"/>
                  </a:lnTo>
                  <a:lnTo>
                    <a:pt x="1582" y="1582"/>
                  </a:lnTo>
                  <a:lnTo>
                    <a:pt x="1582" y="3970"/>
                  </a:lnTo>
                  <a:lnTo>
                    <a:pt x="2358" y="3970"/>
                  </a:lnTo>
                  <a:lnTo>
                    <a:pt x="2358" y="0"/>
                  </a:ln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a:off x="288625" y="1756675"/>
              <a:ext cx="227125" cy="139925"/>
            </a:xfrm>
            <a:custGeom>
              <a:avLst/>
              <a:gdLst/>
              <a:ahLst/>
              <a:cxnLst/>
              <a:rect l="l" t="t" r="r" b="b"/>
              <a:pathLst>
                <a:path w="9085" h="5597" extrusionOk="0">
                  <a:moveTo>
                    <a:pt x="3129" y="1428"/>
                  </a:moveTo>
                  <a:lnTo>
                    <a:pt x="3688" y="2017"/>
                  </a:lnTo>
                  <a:lnTo>
                    <a:pt x="3129" y="2575"/>
                  </a:lnTo>
                  <a:lnTo>
                    <a:pt x="2571" y="2017"/>
                  </a:lnTo>
                  <a:lnTo>
                    <a:pt x="3129" y="1428"/>
                  </a:lnTo>
                  <a:close/>
                  <a:moveTo>
                    <a:pt x="6293" y="1459"/>
                  </a:moveTo>
                  <a:lnTo>
                    <a:pt x="6852" y="2017"/>
                  </a:lnTo>
                  <a:lnTo>
                    <a:pt x="6293" y="2575"/>
                  </a:lnTo>
                  <a:lnTo>
                    <a:pt x="5735" y="2017"/>
                  </a:lnTo>
                  <a:lnTo>
                    <a:pt x="6293" y="1459"/>
                  </a:lnTo>
                  <a:close/>
                  <a:moveTo>
                    <a:pt x="3129" y="1"/>
                  </a:moveTo>
                  <a:cubicBezTo>
                    <a:pt x="2323" y="32"/>
                    <a:pt x="1578" y="528"/>
                    <a:pt x="1268" y="1273"/>
                  </a:cubicBezTo>
                  <a:lnTo>
                    <a:pt x="462" y="3413"/>
                  </a:lnTo>
                  <a:cubicBezTo>
                    <a:pt x="1" y="4598"/>
                    <a:pt x="952" y="5596"/>
                    <a:pt x="1955" y="5596"/>
                  </a:cubicBezTo>
                  <a:cubicBezTo>
                    <a:pt x="2370" y="5596"/>
                    <a:pt x="2793" y="5425"/>
                    <a:pt x="3129" y="5026"/>
                  </a:cubicBezTo>
                  <a:lnTo>
                    <a:pt x="3905" y="4126"/>
                  </a:lnTo>
                  <a:cubicBezTo>
                    <a:pt x="3981" y="4050"/>
                    <a:pt x="4058" y="3994"/>
                    <a:pt x="4152" y="3994"/>
                  </a:cubicBezTo>
                  <a:cubicBezTo>
                    <a:pt x="4172" y="3994"/>
                    <a:pt x="4193" y="3997"/>
                    <a:pt x="4215" y="4002"/>
                  </a:cubicBezTo>
                  <a:lnTo>
                    <a:pt x="5208" y="4002"/>
                  </a:lnTo>
                  <a:cubicBezTo>
                    <a:pt x="5229" y="3997"/>
                    <a:pt x="5250" y="3994"/>
                    <a:pt x="5271" y="3994"/>
                  </a:cubicBezTo>
                  <a:cubicBezTo>
                    <a:pt x="5365" y="3994"/>
                    <a:pt x="5441" y="4050"/>
                    <a:pt x="5518" y="4126"/>
                  </a:cubicBezTo>
                  <a:lnTo>
                    <a:pt x="6293" y="5026"/>
                  </a:lnTo>
                  <a:cubicBezTo>
                    <a:pt x="6624" y="5410"/>
                    <a:pt x="7058" y="5581"/>
                    <a:pt x="7484" y="5581"/>
                  </a:cubicBezTo>
                  <a:cubicBezTo>
                    <a:pt x="8297" y="5581"/>
                    <a:pt x="9085" y="4959"/>
                    <a:pt x="9085" y="4002"/>
                  </a:cubicBezTo>
                  <a:cubicBezTo>
                    <a:pt x="9085" y="3785"/>
                    <a:pt x="9054" y="3599"/>
                    <a:pt x="8961" y="3413"/>
                  </a:cubicBezTo>
                  <a:lnTo>
                    <a:pt x="8992" y="3413"/>
                  </a:lnTo>
                  <a:lnTo>
                    <a:pt x="8154" y="1273"/>
                  </a:lnTo>
                  <a:cubicBezTo>
                    <a:pt x="7875" y="528"/>
                    <a:pt x="7131" y="32"/>
                    <a:pt x="6293" y="1"/>
                  </a:cubicBezTo>
                  <a:close/>
                </a:path>
              </a:pathLst>
            </a:cu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763E83CB-40BD-9D1E-1318-81EDC7784452}"/>
              </a:ext>
            </a:extLst>
          </p:cNvPr>
          <p:cNvSpPr txBox="1"/>
          <p:nvPr/>
        </p:nvSpPr>
        <p:spPr>
          <a:xfrm>
            <a:off x="264313" y="1923190"/>
            <a:ext cx="3319145" cy="2031325"/>
          </a:xfrm>
          <a:prstGeom prst="rect">
            <a:avLst/>
          </a:prstGeom>
          <a:noFill/>
        </p:spPr>
        <p:txBody>
          <a:bodyPr wrap="square">
            <a:spAutoFit/>
          </a:bodyPr>
          <a:lstStyle/>
          <a:p>
            <a:r>
              <a:rPr lang="en-GB" sz="1800" dirty="0">
                <a:solidFill>
                  <a:srgbClr val="333333"/>
                </a:solidFill>
                <a:latin typeface="Calibri" panose="00000500000000000000" pitchFamily="2" charset="0"/>
              </a:rPr>
              <a:t>The highest peak occurred in 2008 then following a decline in game sales. The observed data indicates that North America dominates the market with a much higher sales proportion than Europe and Japan. Here I used recent data from 2008 to 2016 to have a better prediction of current trends</a:t>
            </a:r>
          </a:p>
        </p:txBody>
      </p:sp>
      <p:graphicFrame>
        <p:nvGraphicFramePr>
          <p:cNvPr id="13" name="Content Placeholder 9">
            <a:extLst>
              <a:ext uri="{FF2B5EF4-FFF2-40B4-BE49-F238E27FC236}">
                <a16:creationId xmlns:a16="http://schemas.microsoft.com/office/drawing/2014/main" id="{2042FDE4-2949-7AED-0D2E-437C2C7EE5A8}"/>
              </a:ext>
            </a:extLst>
          </p:cNvPr>
          <p:cNvGraphicFramePr>
            <a:graphicFrameLocks/>
          </p:cNvGraphicFramePr>
          <p:nvPr>
            <p:extLst>
              <p:ext uri="{D42A27DB-BD31-4B8C-83A1-F6EECF244321}">
                <p14:modId xmlns:p14="http://schemas.microsoft.com/office/powerpoint/2010/main" val="764431804"/>
              </p:ext>
            </p:extLst>
          </p:nvPr>
        </p:nvGraphicFramePr>
        <p:xfrm>
          <a:off x="3771150" y="1995456"/>
          <a:ext cx="4572000" cy="261750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1303771" y="282269"/>
            <a:ext cx="6227700" cy="4227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333333"/>
                </a:solidFill>
                <a:latin typeface="Calibri"/>
              </a:rPr>
              <a:t>Market Trends</a:t>
            </a:r>
            <a:endParaRPr dirty="0">
              <a:solidFill>
                <a:schemeClr val="lt2"/>
              </a:solidFill>
            </a:endParaRPr>
          </a:p>
        </p:txBody>
      </p:sp>
      <p:pic>
        <p:nvPicPr>
          <p:cNvPr id="3" name="Picture 2" descr="A screenshot of a computer&#10;&#10;Description automatically generated">
            <a:extLst>
              <a:ext uri="{FF2B5EF4-FFF2-40B4-BE49-F238E27FC236}">
                <a16:creationId xmlns:a16="http://schemas.microsoft.com/office/drawing/2014/main" id="{E3C24C72-5636-CE7D-E6C1-45A4C9B5B633}"/>
              </a:ext>
            </a:extLst>
          </p:cNvPr>
          <p:cNvPicPr>
            <a:picLocks noChangeAspect="1"/>
          </p:cNvPicPr>
          <p:nvPr/>
        </p:nvPicPr>
        <p:blipFill rotWithShape="1">
          <a:blip r:embed="rId3"/>
          <a:srcRect l="7147" t="22184" r="9056" b="13559"/>
          <a:stretch/>
        </p:blipFill>
        <p:spPr>
          <a:xfrm>
            <a:off x="1079270" y="1631092"/>
            <a:ext cx="6606580" cy="3113903"/>
          </a:xfrm>
          <a:prstGeom prst="rect">
            <a:avLst/>
          </a:prstGeom>
        </p:spPr>
      </p:pic>
      <p:graphicFrame>
        <p:nvGraphicFramePr>
          <p:cNvPr id="5" name="Diagram 4">
            <a:extLst>
              <a:ext uri="{FF2B5EF4-FFF2-40B4-BE49-F238E27FC236}">
                <a16:creationId xmlns:a16="http://schemas.microsoft.com/office/drawing/2014/main" id="{220785E3-35C0-E5CB-BA8D-C738B1D34A92}"/>
              </a:ext>
            </a:extLst>
          </p:cNvPr>
          <p:cNvGraphicFramePr/>
          <p:nvPr>
            <p:extLst>
              <p:ext uri="{D42A27DB-BD31-4B8C-83A1-F6EECF244321}">
                <p14:modId xmlns:p14="http://schemas.microsoft.com/office/powerpoint/2010/main" val="1828714077"/>
              </p:ext>
            </p:extLst>
          </p:nvPr>
        </p:nvGraphicFramePr>
        <p:xfrm>
          <a:off x="1268710" y="956680"/>
          <a:ext cx="6227700" cy="4227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Gamer Video Channel Business Plan by Slidesgo">
  <a:themeElements>
    <a:clrScheme name="Simple Light">
      <a:dk1>
        <a:srgbClr val="100E0E"/>
      </a:dk1>
      <a:lt1>
        <a:srgbClr val="FFFFFF"/>
      </a:lt1>
      <a:dk2>
        <a:srgbClr val="FAF9F6"/>
      </a:dk2>
      <a:lt2>
        <a:srgbClr val="F52E3C"/>
      </a:lt2>
      <a:accent1>
        <a:srgbClr val="F59A1B"/>
      </a:accent1>
      <a:accent2>
        <a:srgbClr val="F5CDBF"/>
      </a:accent2>
      <a:accent3>
        <a:srgbClr val="FFFFFF"/>
      </a:accent3>
      <a:accent4>
        <a:srgbClr val="FFFFFF"/>
      </a:accent4>
      <a:accent5>
        <a:srgbClr val="FFFFFF"/>
      </a:accent5>
      <a:accent6>
        <a:srgbClr val="FFFFFF"/>
      </a:accent6>
      <a:hlink>
        <a:srgbClr val="100E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TotalTime>
  <Words>1378</Words>
  <Application>Microsoft Office PowerPoint</Application>
  <PresentationFormat>On-screen Show (16:9)</PresentationFormat>
  <Paragraphs>175</Paragraphs>
  <Slides>18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Calibri</vt:lpstr>
      <vt:lpstr>Bebas Neue</vt:lpstr>
      <vt:lpstr>Michroma</vt:lpstr>
      <vt:lpstr>Arial</vt:lpstr>
      <vt:lpstr>Montserrat</vt:lpstr>
      <vt:lpstr>Roboto Condensed Light</vt:lpstr>
      <vt:lpstr>Wingdings</vt:lpstr>
      <vt:lpstr>Kanit</vt:lpstr>
      <vt:lpstr>Gamer Video Channel Business Plan by Slidesgo</vt:lpstr>
      <vt:lpstr>Video Game Popularity Project </vt:lpstr>
      <vt:lpstr>INTRODUCTION </vt:lpstr>
      <vt:lpstr>Current Understanding</vt:lpstr>
      <vt:lpstr>DATA OVERVIEW</vt:lpstr>
      <vt:lpstr>METHODOLOGY</vt:lpstr>
      <vt:lpstr>SUMMARY STATISTICS</vt:lpstr>
      <vt:lpstr>MARKET TRENDS</vt:lpstr>
      <vt:lpstr>MARKET TRENDS</vt:lpstr>
      <vt:lpstr>Market Trends</vt:lpstr>
      <vt:lpstr>DESCRIPTIVE ANALYSIS</vt:lpstr>
      <vt:lpstr>Insights and Findings</vt:lpstr>
      <vt:lpstr>Insights and Findings</vt:lpstr>
      <vt:lpstr>Recommendations</vt:lpstr>
      <vt:lpstr>Insights and Findings - Appendix</vt:lpstr>
      <vt:lpstr>Recommendation Appendix</vt:lpstr>
      <vt:lpstr>I particularly found the data-cleaning process quite tedious and time-consuming considering that it contained inconsistencies and needed serious decisive action. For example, I had to remove some missing variables, and some columns were blank. However, in the process, I learned a great deal of data cleaning and wrangling which is an essential skill in the job of a data analyst. </vt:lpstr>
      <vt:lpstr>MANY THANKS!</vt:lpstr>
      <vt:lpstr>A PICTURE IS WORTH A THOUSAND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Nonso Ezeoma</dc:creator>
  <cp:lastModifiedBy>Nonso Ezeoma</cp:lastModifiedBy>
  <cp:revision>4</cp:revision>
  <dcterms:modified xsi:type="dcterms:W3CDTF">2024-06-25T14:18:25Z</dcterms:modified>
</cp:coreProperties>
</file>